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30"/>
  </p:notesMasterIdLst>
  <p:handoutMasterIdLst>
    <p:handoutMasterId r:id="rId31"/>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3" d="100"/>
          <a:sy n="43" d="100"/>
        </p:scale>
        <p:origin x="-1352" y="-10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2E068F9-47A1-944C-8258-9DD659648BE1}" type="datetimeFigureOut">
              <a:rPr lang="en-US" smtClean="0"/>
              <a:t>2/7/15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4704A95-3391-604A-A369-3F8210682DE9}" type="slidenum">
              <a:rPr lang="en-US" smtClean="0"/>
              <a:t>‹#›</a:t>
            </a:fld>
            <a:endParaRPr lang="en-US"/>
          </a:p>
        </p:txBody>
      </p:sp>
    </p:spTree>
    <p:extLst>
      <p:ext uri="{BB962C8B-B14F-4D97-AF65-F5344CB8AC3E}">
        <p14:creationId xmlns:p14="http://schemas.microsoft.com/office/powerpoint/2010/main" val="11988483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187710566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 Id="rId3" Type="http://schemas.openxmlformats.org/officeDocument/2006/relationships/hyperlink" Target="http://www.edweek.org/ew/articles/2014/11/12/12cc-fractions.h34.html?intc=EW-CCMP_11.22-EML"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
        <p:cNvGrpSpPr/>
        <p:nvPr/>
      </p:nvGrpSpPr>
      <p:grpSpPr>
        <a:xfrm>
          <a:off x="0" y="0"/>
          <a:ext cx="0" cy="0"/>
          <a:chOff x="0" y="0"/>
          <a:chExt cx="0" cy="0"/>
        </a:xfrm>
      </p:grpSpPr>
      <p:sp>
        <p:nvSpPr>
          <p:cNvPr id="27" name="Shape 2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8" name="Shape 2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Time: &lt;30 sec</a:t>
            </a:r>
          </a:p>
          <a:p>
            <a:pPr>
              <a:spcBef>
                <a:spcPts val="0"/>
              </a:spcBef>
              <a:buNone/>
            </a:pPr>
            <a:r>
              <a:rPr lang="en"/>
              <a:t>This presentation is an overview and a resource for your later reference. Our goal is to spend the bulk of our time DOING the math!</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1-2 minutes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6" name="Shape 1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2" name="Shape 11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9" name="Shape 11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4" name="Shape 12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0" name="Shape 1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Melanie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8" name="Shape 1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Melanie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44" name="Shape 1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Melanie </a:t>
            </a:r>
          </a:p>
          <a:p>
            <a:pPr lvl="0" rtl="0">
              <a:spcBef>
                <a:spcPts val="0"/>
              </a:spcBef>
              <a:buNone/>
            </a:pPr>
            <a:r>
              <a:rPr lang="en"/>
              <a:t>10 minutes</a:t>
            </a:r>
          </a:p>
          <a:p>
            <a:pPr lvl="0" rtl="0">
              <a:spcBef>
                <a:spcPts val="0"/>
              </a:spcBef>
              <a:buNone/>
            </a:pPr>
            <a:r>
              <a:rPr lang="en"/>
              <a:t>Number Line on Board </a:t>
            </a:r>
          </a:p>
          <a:p>
            <a:pPr lvl="0" rtl="0">
              <a:spcBef>
                <a:spcPts val="0"/>
              </a:spcBef>
              <a:buNone/>
            </a:pPr>
            <a:r>
              <a:rPr lang="en"/>
              <a:t>Next time bring a </a:t>
            </a:r>
            <a:r>
              <a:rPr lang="en">
                <a:solidFill>
                  <a:schemeClr val="dk1"/>
                </a:solidFill>
              </a:rPr>
              <a:t> sample of a number talk to share (picture or paper)</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0" name="Shape 1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Shape 3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8" name="Shape 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a:p>
            <a:pPr lvl="0" rt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6" name="Shape 1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3" name="Shape 1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Melanie   2-3 minutes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9" name="Shape 17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Shape 18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85" name="Shape 18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Steve</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Shape 19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1" name="Shape 19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Shape 19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8" name="Shape 1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04" name="Shape 2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Shape 20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10" name="Shape 2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Shape 21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20" name="Shape 22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Shape 4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4" name="Shape 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Time: &lt; 1 minute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Shape 4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0" name="Shape 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Melanie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5" name="Shape 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solidFill>
                  <a:schemeClr val="dk1"/>
                </a:solidFill>
              </a:rPr>
              <a:t>&lt;1 minute</a:t>
            </a:r>
          </a:p>
          <a:p>
            <a:pPr rtl="0">
              <a:spcBef>
                <a:spcPts val="0"/>
              </a:spcBef>
              <a:buNone/>
            </a:pPr>
            <a:r>
              <a:rPr lang="en"/>
              <a:t>Mindset needed for our work with fractions. </a:t>
            </a:r>
          </a:p>
          <a:p>
            <a:pPr rtl="0">
              <a:spcBef>
                <a:spcPts val="0"/>
              </a:spcBef>
              <a:buNone/>
            </a:pPr>
            <a:r>
              <a:rPr lang="en"/>
              <a:t>Resources for teachers regarding fractions</a:t>
            </a:r>
          </a:p>
          <a:p>
            <a:pPr rtl="0">
              <a:spcBef>
                <a:spcPts val="0"/>
              </a:spcBef>
              <a:buNone/>
            </a:pPr>
            <a:r>
              <a:rPr lang="en"/>
              <a:t>Approach to Fractions Education Week have teachers read during center time)</a:t>
            </a:r>
          </a:p>
          <a:p>
            <a:pPr rtl="0">
              <a:spcBef>
                <a:spcPts val="0"/>
              </a:spcBef>
              <a:buNone/>
            </a:pPr>
            <a:r>
              <a:rPr lang="en" u="sng">
                <a:solidFill>
                  <a:schemeClr val="hlink"/>
                </a:solidFill>
                <a:hlinkClick r:id="rId3"/>
              </a:rPr>
              <a:t>http://www.edweek.org/ew/articles/2014/11/12/12cc-fractions.h34.html?intc=EW-CCMP_11.22-EML</a:t>
            </a:r>
            <a:r>
              <a:rPr lang="en"/>
              <a:t> </a:t>
            </a:r>
          </a:p>
          <a:p>
            <a:pPr rtl="0">
              <a:spcBef>
                <a:spcPts val="0"/>
              </a:spcBef>
              <a:buNone/>
            </a:pPr>
            <a:r>
              <a:rPr lang="en" sz="1000">
                <a:solidFill>
                  <a:schemeClr val="dk1"/>
                </a:solidFill>
                <a:latin typeface="Verdana"/>
                <a:ea typeface="Verdana"/>
                <a:cs typeface="Verdana"/>
                <a:sym typeface="Verdana"/>
              </a:rPr>
              <a:t>In addition to emphasizing fractions as points on the number line, the common standards differ from previous standards in other important ways: They delay arithmetic with fractions until students have a thorough understanding of what a fraction is; they eliminate explicit instruction on lowest common denominators; they do not differentiate between proper and improper fractions; and they place an early emphasis on decimal equivalents.</a:t>
            </a:r>
          </a:p>
          <a:p>
            <a:pPr>
              <a:spcBef>
                <a:spcPts val="0"/>
              </a:spcBef>
              <a:buNone/>
            </a:pPr>
            <a:endParaRPr sz="1000">
              <a:solidFill>
                <a:schemeClr val="dk1"/>
              </a:solidFill>
              <a:latin typeface="Verdana"/>
              <a:ea typeface="Verdana"/>
              <a:cs typeface="Verdana"/>
              <a:sym typeface="Verdan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1" name="Shape 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8" name="Shape 6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Time: 15 minutes from slides 4-8</a:t>
            </a:r>
          </a:p>
          <a:p>
            <a:pPr lvl="0" rtl="0">
              <a:spcBef>
                <a:spcPts val="0"/>
              </a:spcBef>
              <a:buNone/>
            </a:pPr>
            <a:r>
              <a:rPr lang="en"/>
              <a:t>This slide: 2-3 minutes (Have on handout and have teachers fill in throughout the session.) </a:t>
            </a:r>
          </a:p>
          <a:p>
            <a:pPr marL="457200" lvl="0" indent="-317500" rtl="0">
              <a:spcBef>
                <a:spcPts val="0"/>
              </a:spcBef>
              <a:buClr>
                <a:srgbClr val="000000"/>
              </a:buClr>
              <a:buSzPct val="127272"/>
              <a:buFont typeface="Arial"/>
              <a:buAutoNum type="arabicParenR"/>
            </a:pPr>
            <a:r>
              <a:rPr lang="en"/>
              <a:t>Fractions are numbers. They express the values between whole numbers. They can also express whole numbers. </a:t>
            </a:r>
          </a:p>
          <a:p>
            <a:pPr marL="457200" lvl="0" indent="-317500" rtl="0">
              <a:spcBef>
                <a:spcPts val="0"/>
              </a:spcBef>
              <a:buClr>
                <a:srgbClr val="000000"/>
              </a:buClr>
              <a:buSzPct val="127272"/>
              <a:buFont typeface="Arial"/>
              <a:buAutoNum type="arabicParenR"/>
            </a:pPr>
            <a:r>
              <a:rPr lang="en"/>
              <a:t>Decimals are another way to express these values. Decimals are based on denominators that are multiples of 10.</a:t>
            </a:r>
          </a:p>
          <a:p>
            <a:pPr marL="457200" lvl="0" indent="-317500" rtl="0">
              <a:spcBef>
                <a:spcPts val="0"/>
              </a:spcBef>
              <a:buClr>
                <a:srgbClr val="000000"/>
              </a:buClr>
              <a:buSzPct val="127272"/>
              <a:buFont typeface="Arial"/>
              <a:buAutoNum type="arabicParenR"/>
            </a:pPr>
            <a:r>
              <a:rPr lang="en"/>
              <a:t>Unit fractions have a numerator of 1. We can use them to express equivalent fractions, </a:t>
            </a:r>
            <a:r>
              <a:rPr lang="en">
                <a:solidFill>
                  <a:schemeClr val="dk1"/>
                </a:solidFill>
              </a:rPr>
              <a:t>convert mixed numbers to fractions and vice versa, </a:t>
            </a:r>
            <a:r>
              <a:rPr lang="en"/>
              <a:t>compare fractions, add and subtract fractions, and multiply fractions and whole numbers. Unit fractions are very useful tools when working with fractions. </a:t>
            </a:r>
          </a:p>
          <a:p>
            <a:pPr marL="457200" lvl="0" indent="-317500" rtl="0">
              <a:spcBef>
                <a:spcPts val="0"/>
              </a:spcBef>
              <a:buClr>
                <a:srgbClr val="000000"/>
              </a:buClr>
              <a:buSzPct val="127272"/>
              <a:buFont typeface="Arial"/>
              <a:buAutoNum type="arabicParenR"/>
            </a:pPr>
            <a:r>
              <a:rPr lang="en"/>
              <a:t>Equivalent fractions are different names for the same amounts. They have the same total amount, but are broken into different size and number of parts. We use equivalent fractions to convert mixed numbers to fractions and vice versa, </a:t>
            </a:r>
            <a:r>
              <a:rPr lang="en">
                <a:solidFill>
                  <a:schemeClr val="dk1"/>
                </a:solidFill>
              </a:rPr>
              <a:t>compare fractions, add and subtract fractions, and multiply fractions and whole numbers. Equivalent fractions are very useful tools when working with fractions. </a:t>
            </a:r>
          </a:p>
          <a:p>
            <a:pPr marL="457200" lvl="0" indent="-317500" rtl="0">
              <a:spcBef>
                <a:spcPts val="0"/>
              </a:spcBef>
              <a:buClr>
                <a:srgbClr val="000000"/>
              </a:buClr>
              <a:buSzPct val="127272"/>
              <a:buFont typeface="Arial"/>
              <a:buAutoNum type="arabicParenR"/>
            </a:pPr>
            <a:r>
              <a:rPr lang="en"/>
              <a:t>Number lines can be partitioned into equal sized</a:t>
            </a:r>
            <a:r>
              <a:rPr lang="en" b="1"/>
              <a:t> lengths</a:t>
            </a:r>
            <a:r>
              <a:rPr lang="en"/>
              <a:t> and the points on the number line represent the relationship of a fraction to the interval between an interval of 1. Points represent that fractions are a number in the continuum of numbers and can use number lines to represent, compare, and order fractions.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5" name="Shape 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Steve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2" name="Shape 8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Steve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txBox="1">
            <a:spLocks noGrp="1"/>
          </p:cNvSpPr>
          <p:nvPr>
            <p:ph type="subTitle" idx="1"/>
          </p:nvPr>
        </p:nvSpPr>
        <p:spPr>
          <a:xfrm>
            <a:off x="685800" y="2840053"/>
            <a:ext cx="7772400" cy="784799"/>
          </a:xfrm>
          <a:prstGeom prst="rect">
            <a:avLst/>
          </a:prstGeom>
        </p:spPr>
        <p:txBody>
          <a:bodyPr lIns="91425" tIns="91425" rIns="91425" bIns="91425" anchor="t" anchorCtr="0"/>
          <a:lstStyle>
            <a:lvl1pPr algn="ctr">
              <a:spcBef>
                <a:spcPts val="0"/>
              </a:spcBef>
              <a:buClr>
                <a:schemeClr val="lt2"/>
              </a:buClr>
              <a:buNone/>
              <a:defRPr>
                <a:solidFill>
                  <a:schemeClr val="lt2"/>
                </a:solidFill>
              </a:defRPr>
            </a:lvl1pPr>
            <a:lvl2pPr algn="ctr">
              <a:spcBef>
                <a:spcPts val="0"/>
              </a:spcBef>
              <a:buClr>
                <a:schemeClr val="lt2"/>
              </a:buClr>
              <a:buSzPct val="100000"/>
              <a:buNone/>
              <a:defRPr sz="3000">
                <a:solidFill>
                  <a:schemeClr val="lt2"/>
                </a:solidFill>
              </a:defRPr>
            </a:lvl2pPr>
            <a:lvl3pPr algn="ctr">
              <a:spcBef>
                <a:spcPts val="0"/>
              </a:spcBef>
              <a:buClr>
                <a:schemeClr val="lt2"/>
              </a:buClr>
              <a:buSzPct val="100000"/>
              <a:buNone/>
              <a:defRPr sz="3000">
                <a:solidFill>
                  <a:schemeClr val="lt2"/>
                </a:solidFill>
              </a:defRPr>
            </a:lvl3pPr>
            <a:lvl4pPr algn="ctr">
              <a:spcBef>
                <a:spcPts val="0"/>
              </a:spcBef>
              <a:buClr>
                <a:schemeClr val="lt2"/>
              </a:buClr>
              <a:buSzPct val="100000"/>
              <a:buNone/>
              <a:defRPr sz="3000">
                <a:solidFill>
                  <a:schemeClr val="lt2"/>
                </a:solidFill>
              </a:defRPr>
            </a:lvl4pPr>
            <a:lvl5pPr algn="ctr">
              <a:spcBef>
                <a:spcPts val="0"/>
              </a:spcBef>
              <a:buClr>
                <a:schemeClr val="lt2"/>
              </a:buClr>
              <a:buSzPct val="100000"/>
              <a:buNone/>
              <a:defRPr sz="3000">
                <a:solidFill>
                  <a:schemeClr val="lt2"/>
                </a:solidFill>
              </a:defRPr>
            </a:lvl5pPr>
            <a:lvl6pPr algn="ctr">
              <a:spcBef>
                <a:spcPts val="0"/>
              </a:spcBef>
              <a:buClr>
                <a:schemeClr val="lt2"/>
              </a:buClr>
              <a:buSzPct val="100000"/>
              <a:buNone/>
              <a:defRPr sz="3000">
                <a:solidFill>
                  <a:schemeClr val="lt2"/>
                </a:solidFill>
              </a:defRPr>
            </a:lvl6pPr>
            <a:lvl7pPr algn="ctr">
              <a:spcBef>
                <a:spcPts val="0"/>
              </a:spcBef>
              <a:buClr>
                <a:schemeClr val="lt2"/>
              </a:buClr>
              <a:buSzPct val="100000"/>
              <a:buNone/>
              <a:defRPr sz="3000">
                <a:solidFill>
                  <a:schemeClr val="lt2"/>
                </a:solidFill>
              </a:defRPr>
            </a:lvl7pPr>
            <a:lvl8pPr algn="ctr">
              <a:spcBef>
                <a:spcPts val="0"/>
              </a:spcBef>
              <a:buClr>
                <a:schemeClr val="lt2"/>
              </a:buClr>
              <a:buSzPct val="100000"/>
              <a:buNone/>
              <a:defRPr sz="3000">
                <a:solidFill>
                  <a:schemeClr val="lt2"/>
                </a:solidFill>
              </a:defRPr>
            </a:lvl8pPr>
            <a:lvl9pPr algn="ctr">
              <a:spcBef>
                <a:spcPts val="0"/>
              </a:spcBef>
              <a:buClr>
                <a:schemeClr val="lt2"/>
              </a:buClr>
              <a:buSzPct val="100000"/>
              <a:buNone/>
              <a:defRPr sz="3000">
                <a:solidFill>
                  <a:schemeClr val="lt2"/>
                </a:solidFill>
              </a:defRPr>
            </a:lvl9pPr>
          </a:lstStyle>
          <a:p>
            <a:endParaRPr/>
          </a:p>
        </p:txBody>
      </p:sp>
      <p:sp>
        <p:nvSpPr>
          <p:cNvPr id="9" name="Shape 9"/>
          <p:cNvSpPr txBox="1">
            <a:spLocks noGrp="1"/>
          </p:cNvSpPr>
          <p:nvPr>
            <p:ph type="ctrTitle"/>
          </p:nvPr>
        </p:nvSpPr>
        <p:spPr>
          <a:xfrm>
            <a:off x="685800" y="1583342"/>
            <a:ext cx="7772400" cy="1159799"/>
          </a:xfrm>
          <a:prstGeom prst="rect">
            <a:avLst/>
          </a:prstGeom>
        </p:spPr>
        <p:txBody>
          <a:bodyPr lIns="91425" tIns="91425" rIns="91425" b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2" name="Shape 12"/>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 name="Shape 15"/>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6" name="Shape 16"/>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algn="ctr">
              <a:spcBef>
                <a:spcPts val="0"/>
              </a:spcBef>
              <a:buSzPct val="100000"/>
              <a:buNone/>
              <a:defRPr sz="1800"/>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a:spcBef>
                <a:spcPts val="0"/>
              </a:spcBef>
              <a:buClr>
                <a:schemeClr val="lt1"/>
              </a:buClr>
              <a:buSzPct val="100000"/>
              <a:buNone/>
              <a:defRPr sz="3600" b="1">
                <a:solidFill>
                  <a:schemeClr val="lt1"/>
                </a:solidFill>
              </a:defRPr>
            </a:lvl1pPr>
            <a:lvl2pPr>
              <a:spcBef>
                <a:spcPts val="0"/>
              </a:spcBef>
              <a:buClr>
                <a:schemeClr val="lt1"/>
              </a:buClr>
              <a:buSzPct val="100000"/>
              <a:buNone/>
              <a:defRPr sz="3600" b="1">
                <a:solidFill>
                  <a:schemeClr val="lt1"/>
                </a:solidFill>
              </a:defRPr>
            </a:lvl2pPr>
            <a:lvl3pPr>
              <a:spcBef>
                <a:spcPts val="0"/>
              </a:spcBef>
              <a:buClr>
                <a:schemeClr val="lt1"/>
              </a:buClr>
              <a:buSzPct val="100000"/>
              <a:buNone/>
              <a:defRPr sz="3600" b="1">
                <a:solidFill>
                  <a:schemeClr val="lt1"/>
                </a:solidFill>
              </a:defRPr>
            </a:lvl3pPr>
            <a:lvl4pPr>
              <a:spcBef>
                <a:spcPts val="0"/>
              </a:spcBef>
              <a:buClr>
                <a:schemeClr val="lt1"/>
              </a:buClr>
              <a:buSzPct val="100000"/>
              <a:buNone/>
              <a:defRPr sz="3600" b="1">
                <a:solidFill>
                  <a:schemeClr val="lt1"/>
                </a:solidFill>
              </a:defRPr>
            </a:lvl4pPr>
            <a:lvl5pPr>
              <a:spcBef>
                <a:spcPts val="0"/>
              </a:spcBef>
              <a:buClr>
                <a:schemeClr val="lt1"/>
              </a:buClr>
              <a:buSzPct val="100000"/>
              <a:buNone/>
              <a:defRPr sz="3600" b="1">
                <a:solidFill>
                  <a:schemeClr val="lt1"/>
                </a:solidFill>
              </a:defRPr>
            </a:lvl5pPr>
            <a:lvl6pPr>
              <a:spcBef>
                <a:spcPts val="0"/>
              </a:spcBef>
              <a:buClr>
                <a:schemeClr val="lt1"/>
              </a:buClr>
              <a:buSzPct val="100000"/>
              <a:buNone/>
              <a:defRPr sz="3600" b="1">
                <a:solidFill>
                  <a:schemeClr val="lt1"/>
                </a:solidFill>
              </a:defRPr>
            </a:lvl6pPr>
            <a:lvl7pPr>
              <a:spcBef>
                <a:spcPts val="0"/>
              </a:spcBef>
              <a:buClr>
                <a:schemeClr val="lt1"/>
              </a:buClr>
              <a:buSzPct val="100000"/>
              <a:buNone/>
              <a:defRPr sz="3600" b="1">
                <a:solidFill>
                  <a:schemeClr val="lt1"/>
                </a:solidFill>
              </a:defRPr>
            </a:lvl7pPr>
            <a:lvl8pPr>
              <a:spcBef>
                <a:spcPts val="0"/>
              </a:spcBef>
              <a:buClr>
                <a:schemeClr val="lt1"/>
              </a:buClr>
              <a:buSzPct val="100000"/>
              <a:buNone/>
              <a:defRPr sz="3600" b="1">
                <a:solidFill>
                  <a:schemeClr val="lt1"/>
                </a:solidFill>
              </a:defRPr>
            </a:lvl8pPr>
            <a:lvl9pPr>
              <a:spcBef>
                <a:spcPts val="0"/>
              </a:spcBef>
              <a:buClr>
                <a:schemeClr val="lt1"/>
              </a:buClr>
              <a:buSzPct val="100000"/>
              <a:buNone/>
              <a:defRPr sz="3600" b="1">
                <a:solidFill>
                  <a:schemeClr val="lt1"/>
                </a:solidFill>
              </a:defRPr>
            </a:lvl9pPr>
          </a:lstStyle>
          <a:p>
            <a:endParaRPr/>
          </a:p>
        </p:txBody>
      </p:sp>
      <p:sp>
        <p:nvSpPr>
          <p:cNvPr id="6" name="Shape 6"/>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lstStyle>
            <a:lvl1pPr>
              <a:spcBef>
                <a:spcPts val="600"/>
              </a:spcBef>
              <a:buClr>
                <a:schemeClr val="lt1"/>
              </a:buClr>
              <a:buSzPct val="100000"/>
              <a:defRPr sz="3000">
                <a:solidFill>
                  <a:schemeClr val="lt1"/>
                </a:solidFill>
              </a:defRPr>
            </a:lvl1pPr>
            <a:lvl2pPr>
              <a:spcBef>
                <a:spcPts val="480"/>
              </a:spcBef>
              <a:buClr>
                <a:schemeClr val="lt1"/>
              </a:buClr>
              <a:buSzPct val="100000"/>
              <a:defRPr sz="2400">
                <a:solidFill>
                  <a:schemeClr val="lt1"/>
                </a:solidFill>
              </a:defRPr>
            </a:lvl2pPr>
            <a:lvl3pPr>
              <a:spcBef>
                <a:spcPts val="480"/>
              </a:spcBef>
              <a:buClr>
                <a:schemeClr val="lt1"/>
              </a:buClr>
              <a:buSzPct val="100000"/>
              <a:defRPr sz="2400">
                <a:solidFill>
                  <a:schemeClr val="lt1"/>
                </a:solidFill>
              </a:defRPr>
            </a:lvl3pPr>
            <a:lvl4pPr>
              <a:spcBef>
                <a:spcPts val="360"/>
              </a:spcBef>
              <a:buClr>
                <a:schemeClr val="lt1"/>
              </a:buClr>
              <a:buSzPct val="100000"/>
              <a:defRPr sz="1800">
                <a:solidFill>
                  <a:schemeClr val="lt1"/>
                </a:solidFill>
              </a:defRPr>
            </a:lvl4pPr>
            <a:lvl5pPr>
              <a:spcBef>
                <a:spcPts val="360"/>
              </a:spcBef>
              <a:buClr>
                <a:schemeClr val="lt1"/>
              </a:buClr>
              <a:buSzPct val="100000"/>
              <a:defRPr sz="1800">
                <a:solidFill>
                  <a:schemeClr val="lt1"/>
                </a:solidFill>
              </a:defRPr>
            </a:lvl5pPr>
            <a:lvl6pPr>
              <a:spcBef>
                <a:spcPts val="360"/>
              </a:spcBef>
              <a:buClr>
                <a:schemeClr val="lt1"/>
              </a:buClr>
              <a:buSzPct val="100000"/>
              <a:defRPr sz="1800">
                <a:solidFill>
                  <a:schemeClr val="lt1"/>
                </a:solidFill>
              </a:defRPr>
            </a:lvl6pPr>
            <a:lvl7pPr>
              <a:spcBef>
                <a:spcPts val="360"/>
              </a:spcBef>
              <a:buClr>
                <a:schemeClr val="lt1"/>
              </a:buClr>
              <a:buSzPct val="100000"/>
              <a:defRPr sz="1800">
                <a:solidFill>
                  <a:schemeClr val="lt1"/>
                </a:solidFill>
              </a:defRPr>
            </a:lvl7pPr>
            <a:lvl8pPr>
              <a:spcBef>
                <a:spcPts val="360"/>
              </a:spcBef>
              <a:buClr>
                <a:schemeClr val="lt1"/>
              </a:buClr>
              <a:buSzPct val="100000"/>
              <a:defRPr sz="1800">
                <a:solidFill>
                  <a:schemeClr val="lt1"/>
                </a:solidFill>
              </a:defRPr>
            </a:lvl8pPr>
            <a:lvl9pPr>
              <a:spcBef>
                <a:spcPts val="360"/>
              </a:spcBef>
              <a:buClr>
                <a:schemeClr val="lt1"/>
              </a:buClr>
              <a:buSzPct val="100000"/>
              <a:defRPr sz="1800">
                <a:solidFill>
                  <a:schemeClr val="lt1"/>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5.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7" Type="http://schemas.openxmlformats.org/officeDocument/2006/relationships/hyperlink" Target="https://learnzillion.com/lessonsets/517-solve-word-problems-involving-addition-and-subtraction-of-fractions-with-like-denominators" TargetMode="External"/><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3" Type="http://schemas.openxmlformats.org/officeDocument/2006/relationships/hyperlink" Target="http://youtube.com/v/MS2aEfbEi7s" TargetMode="External"/><Relationship Id="rId4" Type="http://schemas.openxmlformats.org/officeDocument/2006/relationships/image" Target="../media/image1.jp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hyperlink" Target="http://www.edweek.org/ew/articles/2014/11/12/12cc-fractions.h34.html" TargetMode="External"/><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511175" y="987875"/>
            <a:ext cx="7969799" cy="1159799"/>
          </a:xfrm>
          <a:prstGeom prst="rect">
            <a:avLst/>
          </a:prstGeom>
        </p:spPr>
        <p:txBody>
          <a:bodyPr lIns="91425" tIns="91425" rIns="91425" bIns="91425" anchor="b" anchorCtr="0">
            <a:noAutofit/>
          </a:bodyPr>
          <a:lstStyle/>
          <a:p>
            <a:pPr>
              <a:spcBef>
                <a:spcPts val="0"/>
              </a:spcBef>
              <a:buNone/>
            </a:pPr>
            <a:r>
              <a:rPr lang="en"/>
              <a:t>Unit Fractions In Action</a:t>
            </a:r>
          </a:p>
        </p:txBody>
      </p:sp>
      <p:sp>
        <p:nvSpPr>
          <p:cNvPr id="24" name="Shape 24"/>
          <p:cNvSpPr txBox="1">
            <a:spLocks noGrp="1"/>
          </p:cNvSpPr>
          <p:nvPr>
            <p:ph type="subTitle" idx="1"/>
          </p:nvPr>
        </p:nvSpPr>
        <p:spPr>
          <a:xfrm>
            <a:off x="426725" y="2520000"/>
            <a:ext cx="7704000" cy="924299"/>
          </a:xfrm>
          <a:prstGeom prst="rect">
            <a:avLst/>
          </a:prstGeom>
        </p:spPr>
        <p:txBody>
          <a:bodyPr lIns="91425" tIns="91425" rIns="91425" bIns="91425" anchor="t" anchorCtr="0">
            <a:noAutofit/>
          </a:bodyPr>
          <a:lstStyle/>
          <a:p>
            <a:pPr rtl="0">
              <a:lnSpc>
                <a:spcPct val="115000"/>
              </a:lnSpc>
              <a:spcBef>
                <a:spcPts val="0"/>
              </a:spcBef>
              <a:buNone/>
            </a:pPr>
            <a:r>
              <a:rPr lang="en" sz="2400"/>
              <a:t>Presented by</a:t>
            </a:r>
          </a:p>
          <a:p>
            <a:pPr>
              <a:lnSpc>
                <a:spcPct val="115000"/>
              </a:lnSpc>
              <a:spcBef>
                <a:spcPts val="0"/>
              </a:spcBef>
              <a:buNone/>
            </a:pPr>
            <a:r>
              <a:rPr lang="en" sz="2400"/>
              <a:t>Dr. Stephen Sher &amp; Dr. Melanie Maxwell</a:t>
            </a:r>
          </a:p>
        </p:txBody>
      </p:sp>
      <p:sp>
        <p:nvSpPr>
          <p:cNvPr id="25" name="Shape 25"/>
          <p:cNvSpPr txBox="1"/>
          <p:nvPr/>
        </p:nvSpPr>
        <p:spPr>
          <a:xfrm>
            <a:off x="162900" y="3754175"/>
            <a:ext cx="8981100" cy="533099"/>
          </a:xfrm>
          <a:prstGeom prst="rect">
            <a:avLst/>
          </a:prstGeom>
          <a:noFill/>
          <a:ln>
            <a:noFill/>
          </a:ln>
        </p:spPr>
        <p:txBody>
          <a:bodyPr lIns="91425" tIns="91425" rIns="91425" bIns="91425" anchor="t" anchorCtr="0">
            <a:noAutofit/>
          </a:bodyPr>
          <a:lstStyle/>
          <a:p>
            <a:pPr lvl="0" rtl="0">
              <a:spcBef>
                <a:spcPts val="0"/>
              </a:spcBef>
              <a:buNone/>
            </a:pPr>
            <a:endParaRPr sz="2400">
              <a:solidFill>
                <a:srgbClr val="FFFFFF"/>
              </a:solidFill>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499775" y="129328"/>
            <a:ext cx="8229600" cy="857400"/>
          </a:xfrm>
          <a:prstGeom prst="rect">
            <a:avLst/>
          </a:prstGeom>
        </p:spPr>
        <p:txBody>
          <a:bodyPr lIns="91425" tIns="91425" rIns="91425" bIns="91425" anchor="b" anchorCtr="0">
            <a:noAutofit/>
          </a:bodyPr>
          <a:lstStyle/>
          <a:p>
            <a:pPr>
              <a:spcBef>
                <a:spcPts val="0"/>
              </a:spcBef>
              <a:buNone/>
            </a:pPr>
            <a:r>
              <a:rPr lang="en" b="0">
                <a:latin typeface="Comic Sans MS"/>
                <a:ea typeface="Comic Sans MS"/>
                <a:cs typeface="Comic Sans MS"/>
                <a:sym typeface="Comic Sans MS"/>
              </a:rPr>
              <a:t>3rd Grade</a:t>
            </a:r>
          </a:p>
        </p:txBody>
      </p:sp>
      <p:sp>
        <p:nvSpPr>
          <p:cNvPr id="85" name="Shape 85"/>
          <p:cNvSpPr txBox="1">
            <a:spLocks noGrp="1"/>
          </p:cNvSpPr>
          <p:nvPr>
            <p:ph type="body" idx="1"/>
          </p:nvPr>
        </p:nvSpPr>
        <p:spPr>
          <a:xfrm>
            <a:off x="4726225" y="187500"/>
            <a:ext cx="4206900" cy="2171400"/>
          </a:xfrm>
          <a:prstGeom prst="rect">
            <a:avLst/>
          </a:prstGeom>
        </p:spPr>
        <p:txBody>
          <a:bodyPr lIns="91425" tIns="91425" rIns="91425" bIns="91425" anchor="t" anchorCtr="0">
            <a:noAutofit/>
          </a:bodyPr>
          <a:lstStyle/>
          <a:p>
            <a:pPr>
              <a:spcBef>
                <a:spcPts val="0"/>
              </a:spcBef>
              <a:buNone/>
            </a:pPr>
            <a:r>
              <a:rPr lang="en" sz="2600">
                <a:latin typeface="Comic Sans MS"/>
                <a:ea typeface="Comic Sans MS"/>
                <a:cs typeface="Comic Sans MS"/>
                <a:sym typeface="Comic Sans MS"/>
              </a:rPr>
              <a:t>From counting whole numbers to counting with </a:t>
            </a:r>
            <a:r>
              <a:rPr lang="en" sz="2600" u="sng">
                <a:latin typeface="Comic Sans MS"/>
                <a:ea typeface="Comic Sans MS"/>
                <a:cs typeface="Comic Sans MS"/>
                <a:sym typeface="Comic Sans MS"/>
              </a:rPr>
              <a:t>unit fractions</a:t>
            </a:r>
          </a:p>
        </p:txBody>
      </p:sp>
      <p:pic>
        <p:nvPicPr>
          <p:cNvPr id="86" name="Shape 86"/>
          <p:cNvPicPr preferRelativeResize="0"/>
          <p:nvPr/>
        </p:nvPicPr>
        <p:blipFill>
          <a:blip r:embed="rId3">
            <a:alphaModFix/>
          </a:blip>
          <a:stretch>
            <a:fillRect/>
          </a:stretch>
        </p:blipFill>
        <p:spPr>
          <a:xfrm>
            <a:off x="261775" y="1111775"/>
            <a:ext cx="3689975" cy="913600"/>
          </a:xfrm>
          <a:prstGeom prst="rect">
            <a:avLst/>
          </a:prstGeom>
          <a:noFill/>
          <a:ln>
            <a:noFill/>
          </a:ln>
        </p:spPr>
      </p:pic>
      <p:pic>
        <p:nvPicPr>
          <p:cNvPr id="87" name="Shape 87"/>
          <p:cNvPicPr preferRelativeResize="0"/>
          <p:nvPr/>
        </p:nvPicPr>
        <p:blipFill>
          <a:blip r:embed="rId4">
            <a:alphaModFix/>
          </a:blip>
          <a:stretch>
            <a:fillRect/>
          </a:stretch>
        </p:blipFill>
        <p:spPr>
          <a:xfrm>
            <a:off x="2104792" y="2184600"/>
            <a:ext cx="3813632" cy="1206199"/>
          </a:xfrm>
          <a:prstGeom prst="rect">
            <a:avLst/>
          </a:prstGeom>
          <a:noFill/>
          <a:ln>
            <a:noFill/>
          </a:ln>
        </p:spPr>
      </p:pic>
      <p:pic>
        <p:nvPicPr>
          <p:cNvPr id="88" name="Shape 88"/>
          <p:cNvPicPr preferRelativeResize="0"/>
          <p:nvPr/>
        </p:nvPicPr>
        <p:blipFill>
          <a:blip r:embed="rId5">
            <a:alphaModFix/>
          </a:blip>
          <a:stretch>
            <a:fillRect/>
          </a:stretch>
        </p:blipFill>
        <p:spPr>
          <a:xfrm>
            <a:off x="5613625" y="3550023"/>
            <a:ext cx="3124200" cy="1451952"/>
          </a:xfrm>
          <a:prstGeom prst="rect">
            <a:avLst/>
          </a:prstGeom>
          <a:noFill/>
          <a:ln>
            <a:noFill/>
          </a:ln>
        </p:spPr>
      </p:pic>
      <p:sp>
        <p:nvSpPr>
          <p:cNvPr id="89" name="Shape 89"/>
          <p:cNvSpPr/>
          <p:nvPr/>
        </p:nvSpPr>
        <p:spPr>
          <a:xfrm rot="5400000">
            <a:off x="861149" y="2248349"/>
            <a:ext cx="594300" cy="815400"/>
          </a:xfrm>
          <a:prstGeom prst="bentUpArrow">
            <a:avLst>
              <a:gd name="adj1" fmla="val 25000"/>
              <a:gd name="adj2" fmla="val 25000"/>
              <a:gd name="adj3" fmla="val 25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90" name="Shape 90"/>
          <p:cNvSpPr/>
          <p:nvPr/>
        </p:nvSpPr>
        <p:spPr>
          <a:xfrm rot="5400000">
            <a:off x="4564474" y="3674674"/>
            <a:ext cx="594300" cy="815400"/>
          </a:xfrm>
          <a:prstGeom prst="bentUpArrow">
            <a:avLst>
              <a:gd name="adj1" fmla="val 25000"/>
              <a:gd name="adj2" fmla="val 25000"/>
              <a:gd name="adj3" fmla="val 25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b="0"/>
              <a:t>Early Conceptual Benchmarks</a:t>
            </a:r>
          </a:p>
        </p:txBody>
      </p:sp>
      <p:sp>
        <p:nvSpPr>
          <p:cNvPr id="96" name="Shape 96"/>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93700" rtl="0">
              <a:lnSpc>
                <a:spcPct val="115000"/>
              </a:lnSpc>
              <a:spcBef>
                <a:spcPts val="0"/>
              </a:spcBef>
              <a:buClr>
                <a:schemeClr val="lt1"/>
              </a:buClr>
              <a:buSzPct val="100000"/>
              <a:buFont typeface="Arial"/>
              <a:buChar char="●"/>
            </a:pPr>
            <a:r>
              <a:rPr lang="en" sz="2600"/>
              <a:t>Define the </a:t>
            </a:r>
            <a:r>
              <a:rPr lang="en" sz="2600">
                <a:solidFill>
                  <a:srgbClr val="FFFF00"/>
                </a:solidFill>
              </a:rPr>
              <a:t>whole </a:t>
            </a:r>
            <a:r>
              <a:rPr lang="en" sz="2600">
                <a:solidFill>
                  <a:srgbClr val="FFFFFF"/>
                </a:solidFill>
              </a:rPr>
              <a:t>and it </a:t>
            </a:r>
            <a:r>
              <a:rPr lang="en" sz="2600"/>
              <a:t>can change</a:t>
            </a:r>
          </a:p>
          <a:p>
            <a:pPr marL="457200" lvl="0" indent="-393700" rtl="0">
              <a:lnSpc>
                <a:spcPct val="115000"/>
              </a:lnSpc>
              <a:spcBef>
                <a:spcPts val="0"/>
              </a:spcBef>
              <a:buClr>
                <a:schemeClr val="lt1"/>
              </a:buClr>
              <a:buSzPct val="100000"/>
              <a:buFont typeface="Arial"/>
              <a:buChar char="●"/>
            </a:pPr>
            <a:r>
              <a:rPr lang="en" sz="2600"/>
              <a:t>Add unit fractions and place on a </a:t>
            </a:r>
            <a:r>
              <a:rPr lang="en" sz="2600">
                <a:solidFill>
                  <a:srgbClr val="FFFF00"/>
                </a:solidFill>
              </a:rPr>
              <a:t>number line</a:t>
            </a:r>
            <a:r>
              <a:rPr lang="en" sz="2600"/>
              <a:t>     </a:t>
            </a:r>
          </a:p>
          <a:p>
            <a:pPr marL="457200" lvl="0" indent="-393700" rtl="0">
              <a:lnSpc>
                <a:spcPct val="115000"/>
              </a:lnSpc>
              <a:spcBef>
                <a:spcPts val="0"/>
              </a:spcBef>
              <a:buClr>
                <a:schemeClr val="lt1"/>
              </a:buClr>
              <a:buSzPct val="100000"/>
              <a:buFont typeface="Arial"/>
              <a:buChar char="●"/>
            </a:pPr>
            <a:r>
              <a:rPr lang="en" sz="2600"/>
              <a:t>Larger unit fraction </a:t>
            </a:r>
            <a:r>
              <a:rPr lang="en" sz="2600">
                <a:solidFill>
                  <a:srgbClr val="FFFF00"/>
                </a:solidFill>
              </a:rPr>
              <a:t>denominator</a:t>
            </a:r>
            <a:r>
              <a:rPr lang="en" sz="2600"/>
              <a:t> means a smaller amount when the numerator is the same</a:t>
            </a:r>
          </a:p>
          <a:p>
            <a:pPr marL="914400" lvl="1" indent="-393700" rtl="0">
              <a:lnSpc>
                <a:spcPct val="115000"/>
              </a:lnSpc>
              <a:spcBef>
                <a:spcPts val="0"/>
              </a:spcBef>
              <a:buClr>
                <a:schemeClr val="lt1"/>
              </a:buClr>
              <a:buSzPct val="100000"/>
              <a:buFont typeface="Arial"/>
              <a:buChar char="○"/>
            </a:pPr>
            <a:r>
              <a:rPr lang="en" sz="2600"/>
              <a:t>1/9 &lt;  ⅓         ⅙ &gt; 1/12 </a:t>
            </a:r>
          </a:p>
          <a:p>
            <a:pPr marL="457200" lvl="0" indent="-393700" rtl="0">
              <a:lnSpc>
                <a:spcPct val="115000"/>
              </a:lnSpc>
              <a:spcBef>
                <a:spcPts val="0"/>
              </a:spcBef>
              <a:buClr>
                <a:schemeClr val="lt1"/>
              </a:buClr>
              <a:buSzPct val="100000"/>
              <a:buFont typeface="Arial"/>
              <a:buChar char="●"/>
            </a:pPr>
            <a:r>
              <a:rPr lang="en" sz="2600">
                <a:solidFill>
                  <a:srgbClr val="FFFF00"/>
                </a:solidFill>
              </a:rPr>
              <a:t>Use Graphics- </a:t>
            </a:r>
            <a:r>
              <a:rPr lang="en" sz="2600"/>
              <a:t>diagrams, number lines &amp; bar diagrams, area models, and objects</a:t>
            </a:r>
          </a:p>
          <a:p>
            <a:pPr marL="457200" lvl="0" indent="-393700">
              <a:lnSpc>
                <a:spcPct val="115000"/>
              </a:lnSpc>
              <a:spcBef>
                <a:spcPts val="0"/>
              </a:spcBef>
              <a:buClr>
                <a:srgbClr val="FFFF00"/>
              </a:buClr>
              <a:buSzPct val="100000"/>
              <a:buFont typeface="Arial"/>
              <a:buChar char="●"/>
            </a:pPr>
            <a:r>
              <a:rPr lang="en" sz="2600">
                <a:solidFill>
                  <a:srgbClr val="FFFF00"/>
                </a:solidFill>
              </a:rPr>
              <a:t>Equivalence</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b="0"/>
              <a:t>The Whole or 1 Can Change</a:t>
            </a:r>
          </a:p>
        </p:txBody>
      </p:sp>
      <p:sp>
        <p:nvSpPr>
          <p:cNvPr id="102" name="Shape 10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endParaRPr/>
          </a:p>
        </p:txBody>
      </p:sp>
      <p:pic>
        <p:nvPicPr>
          <p:cNvPr id="103" name="Shape 103"/>
          <p:cNvPicPr preferRelativeResize="0"/>
          <p:nvPr/>
        </p:nvPicPr>
        <p:blipFill>
          <a:blip r:embed="rId3">
            <a:alphaModFix/>
          </a:blip>
          <a:stretch>
            <a:fillRect/>
          </a:stretch>
        </p:blipFill>
        <p:spPr>
          <a:xfrm>
            <a:off x="457200" y="1004700"/>
            <a:ext cx="8115374" cy="3865350"/>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Shape 108"/>
          <p:cNvPicPr preferRelativeResize="0"/>
          <p:nvPr/>
        </p:nvPicPr>
        <p:blipFill>
          <a:blip r:embed="rId3">
            <a:alphaModFix/>
          </a:blip>
          <a:stretch>
            <a:fillRect/>
          </a:stretch>
        </p:blipFill>
        <p:spPr>
          <a:xfrm>
            <a:off x="1145497" y="300371"/>
            <a:ext cx="6640800" cy="2193999"/>
          </a:xfrm>
          <a:prstGeom prst="rect">
            <a:avLst/>
          </a:prstGeom>
          <a:noFill/>
          <a:ln>
            <a:noFill/>
          </a:ln>
        </p:spPr>
      </p:pic>
      <p:pic>
        <p:nvPicPr>
          <p:cNvPr id="109" name="Shape 109"/>
          <p:cNvPicPr preferRelativeResize="0"/>
          <p:nvPr/>
        </p:nvPicPr>
        <p:blipFill>
          <a:blip r:embed="rId4">
            <a:alphaModFix/>
          </a:blip>
          <a:stretch>
            <a:fillRect/>
          </a:stretch>
        </p:blipFill>
        <p:spPr>
          <a:xfrm>
            <a:off x="207575" y="2823625"/>
            <a:ext cx="8728849" cy="1652100"/>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457200" y="108000"/>
            <a:ext cx="8229600" cy="741299"/>
          </a:xfrm>
          <a:prstGeom prst="rect">
            <a:avLst/>
          </a:prstGeom>
        </p:spPr>
        <p:txBody>
          <a:bodyPr lIns="91425" tIns="91425" rIns="91425" bIns="91425" anchor="b" anchorCtr="0">
            <a:noAutofit/>
          </a:bodyPr>
          <a:lstStyle/>
          <a:p>
            <a:pPr>
              <a:spcBef>
                <a:spcPts val="0"/>
              </a:spcBef>
              <a:buNone/>
            </a:pPr>
            <a:r>
              <a:rPr lang="en" b="0"/>
              <a:t>Varied Area representations</a:t>
            </a:r>
          </a:p>
        </p:txBody>
      </p:sp>
      <p:sp>
        <p:nvSpPr>
          <p:cNvPr id="115" name="Shape 115"/>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endParaRPr/>
          </a:p>
        </p:txBody>
      </p:sp>
      <p:pic>
        <p:nvPicPr>
          <p:cNvPr id="116" name="Shape 116"/>
          <p:cNvPicPr preferRelativeResize="0"/>
          <p:nvPr/>
        </p:nvPicPr>
        <p:blipFill>
          <a:blip r:embed="rId3">
            <a:alphaModFix/>
          </a:blip>
          <a:stretch>
            <a:fillRect/>
          </a:stretch>
        </p:blipFill>
        <p:spPr>
          <a:xfrm>
            <a:off x="598400" y="1014450"/>
            <a:ext cx="7465220" cy="3911399"/>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pic>
        <p:nvPicPr>
          <p:cNvPr id="121" name="Shape 121"/>
          <p:cNvPicPr preferRelativeResize="0"/>
          <p:nvPr/>
        </p:nvPicPr>
        <p:blipFill>
          <a:blip r:embed="rId3">
            <a:alphaModFix/>
          </a:blip>
          <a:stretch>
            <a:fillRect/>
          </a:stretch>
        </p:blipFill>
        <p:spPr>
          <a:xfrm>
            <a:off x="772600" y="370350"/>
            <a:ext cx="7605475" cy="4555500"/>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457200" y="205975"/>
            <a:ext cx="8229600" cy="1016099"/>
          </a:xfrm>
          <a:prstGeom prst="rect">
            <a:avLst/>
          </a:prstGeom>
        </p:spPr>
        <p:txBody>
          <a:bodyPr lIns="91425" tIns="91425" rIns="91425" bIns="91425" anchor="b" anchorCtr="0">
            <a:noAutofit/>
          </a:bodyPr>
          <a:lstStyle/>
          <a:p>
            <a:pPr lvl="0" rtl="0">
              <a:lnSpc>
                <a:spcPct val="115000"/>
              </a:lnSpc>
              <a:spcBef>
                <a:spcPts val="0"/>
              </a:spcBef>
              <a:buClr>
                <a:schemeClr val="dk1"/>
              </a:buClr>
              <a:buSzPct val="45833"/>
              <a:buFont typeface="Arial"/>
              <a:buNone/>
            </a:pPr>
            <a:r>
              <a:rPr lang="en" sz="2400"/>
              <a:t>3</a:t>
            </a:r>
            <a:r>
              <a:rPr lang="en" sz="2400" b="0"/>
              <a:t>.NF. Explain equivalence of fractions in special cases, and compare fractions by reasoning about their size</a:t>
            </a:r>
          </a:p>
          <a:p>
            <a:pPr>
              <a:spcBef>
                <a:spcPts val="0"/>
              </a:spcBef>
              <a:buNone/>
            </a:pPr>
            <a:endParaRPr sz="600"/>
          </a:p>
        </p:txBody>
      </p:sp>
      <p:pic>
        <p:nvPicPr>
          <p:cNvPr id="127" name="Shape 127"/>
          <p:cNvPicPr preferRelativeResize="0"/>
          <p:nvPr/>
        </p:nvPicPr>
        <p:blipFill>
          <a:blip r:embed="rId3">
            <a:alphaModFix/>
          </a:blip>
          <a:stretch>
            <a:fillRect/>
          </a:stretch>
        </p:blipFill>
        <p:spPr>
          <a:xfrm>
            <a:off x="585125" y="1434225"/>
            <a:ext cx="8041024" cy="2778699"/>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67000" y="53575"/>
            <a:ext cx="9077100" cy="857400"/>
          </a:xfrm>
          <a:prstGeom prst="rect">
            <a:avLst/>
          </a:prstGeom>
        </p:spPr>
        <p:txBody>
          <a:bodyPr lIns="91425" tIns="91425" rIns="91425" bIns="91425" anchor="b" anchorCtr="0">
            <a:noAutofit/>
          </a:bodyPr>
          <a:lstStyle/>
          <a:p>
            <a:pPr>
              <a:spcBef>
                <a:spcPts val="0"/>
              </a:spcBef>
              <a:buNone/>
            </a:pPr>
            <a:r>
              <a:rPr lang="en"/>
              <a:t>Build Understanding with Fraction Strips</a:t>
            </a:r>
          </a:p>
        </p:txBody>
      </p:sp>
      <p:sp>
        <p:nvSpPr>
          <p:cNvPr id="133" name="Shape 133"/>
          <p:cNvSpPr txBox="1">
            <a:spLocks noGrp="1"/>
          </p:cNvSpPr>
          <p:nvPr>
            <p:ph type="body" idx="1"/>
          </p:nvPr>
        </p:nvSpPr>
        <p:spPr>
          <a:xfrm>
            <a:off x="67000" y="2378800"/>
            <a:ext cx="3000000" cy="2590800"/>
          </a:xfrm>
          <a:prstGeom prst="rect">
            <a:avLst/>
          </a:prstGeom>
        </p:spPr>
        <p:txBody>
          <a:bodyPr lIns="91425" tIns="91425" rIns="91425" bIns="91425" anchor="t" anchorCtr="0">
            <a:noAutofit/>
          </a:bodyPr>
          <a:lstStyle/>
          <a:p>
            <a:pPr lvl="0" rtl="0">
              <a:spcBef>
                <a:spcPts val="0"/>
              </a:spcBef>
              <a:buNone/>
            </a:pPr>
            <a:r>
              <a:rPr lang="en"/>
              <a:t>Students discover relationships and generalize findings</a:t>
            </a:r>
          </a:p>
        </p:txBody>
      </p:sp>
      <p:pic>
        <p:nvPicPr>
          <p:cNvPr id="134" name="Shape 134"/>
          <p:cNvPicPr preferRelativeResize="0"/>
          <p:nvPr/>
        </p:nvPicPr>
        <p:blipFill rotWithShape="1">
          <a:blip r:embed="rId3">
            <a:alphaModFix/>
          </a:blip>
          <a:srcRect l="3251" t="29432" r="7661" b="16662"/>
          <a:stretch/>
        </p:blipFill>
        <p:spPr>
          <a:xfrm>
            <a:off x="2688675" y="2116575"/>
            <a:ext cx="6312472" cy="2853025"/>
          </a:xfrm>
          <a:prstGeom prst="rect">
            <a:avLst/>
          </a:prstGeom>
          <a:noFill/>
          <a:ln>
            <a:noFill/>
          </a:ln>
        </p:spPr>
      </p:pic>
      <p:sp>
        <p:nvSpPr>
          <p:cNvPr id="135" name="Shape 135"/>
          <p:cNvSpPr txBox="1"/>
          <p:nvPr/>
        </p:nvSpPr>
        <p:spPr>
          <a:xfrm>
            <a:off x="185250" y="1048787"/>
            <a:ext cx="8773499" cy="1192199"/>
          </a:xfrm>
          <a:prstGeom prst="rect">
            <a:avLst/>
          </a:prstGeom>
          <a:noFill/>
          <a:ln>
            <a:noFill/>
          </a:ln>
        </p:spPr>
        <p:txBody>
          <a:bodyPr lIns="91425" tIns="91425" rIns="91425" bIns="91425" anchor="t" anchorCtr="0">
            <a:noAutofit/>
          </a:bodyPr>
          <a:lstStyle/>
          <a:p>
            <a:pPr lvl="0" rtl="0">
              <a:spcBef>
                <a:spcPts val="600"/>
              </a:spcBef>
              <a:buNone/>
            </a:pPr>
            <a:r>
              <a:rPr lang="en" sz="3000">
                <a:solidFill>
                  <a:schemeClr val="lt1"/>
                </a:solidFill>
              </a:rPr>
              <a:t>Create number lines from fraction strips</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algn="ctr" rtl="0">
              <a:spcBef>
                <a:spcPts val="0"/>
              </a:spcBef>
              <a:buNone/>
            </a:pPr>
            <a:r>
              <a:rPr lang="en">
                <a:solidFill>
                  <a:srgbClr val="FFFF00"/>
                </a:solidFill>
              </a:rPr>
              <a:t>Number Talk</a:t>
            </a:r>
          </a:p>
        </p:txBody>
      </p:sp>
      <p:sp>
        <p:nvSpPr>
          <p:cNvPr id="141" name="Shape 141"/>
          <p:cNvSpPr txBox="1">
            <a:spLocks noGrp="1"/>
          </p:cNvSpPr>
          <p:nvPr>
            <p:ph type="body" idx="1"/>
          </p:nvPr>
        </p:nvSpPr>
        <p:spPr>
          <a:xfrm>
            <a:off x="457200" y="1032500"/>
            <a:ext cx="8229600" cy="3725699"/>
          </a:xfrm>
          <a:prstGeom prst="rect">
            <a:avLst/>
          </a:prstGeom>
        </p:spPr>
        <p:txBody>
          <a:bodyPr lIns="91425" tIns="91425" rIns="91425" bIns="91425" anchor="t" anchorCtr="0">
            <a:noAutofit/>
          </a:bodyPr>
          <a:lstStyle/>
          <a:p>
            <a:pPr marL="914400" lvl="0" indent="457200" rtl="0">
              <a:spcBef>
                <a:spcPts val="0"/>
              </a:spcBef>
              <a:buNone/>
            </a:pPr>
            <a:endParaRPr sz="1000"/>
          </a:p>
          <a:p>
            <a:pPr marL="1371600" lvl="0" indent="457200" rtl="0">
              <a:spcBef>
                <a:spcPts val="0"/>
              </a:spcBef>
              <a:buNone/>
            </a:pPr>
            <a:r>
              <a:rPr lang="en"/>
              <a:t>Order from least to greatest</a:t>
            </a:r>
          </a:p>
          <a:p>
            <a:pPr marL="914400" lvl="0" indent="457200" rtl="0">
              <a:spcBef>
                <a:spcPts val="0"/>
              </a:spcBef>
              <a:buNone/>
            </a:pPr>
            <a:endParaRPr u="sng"/>
          </a:p>
          <a:p>
            <a:pPr marL="1828800" lvl="0" indent="457200" rtl="0">
              <a:spcBef>
                <a:spcPts val="0"/>
              </a:spcBef>
              <a:buNone/>
            </a:pPr>
            <a:r>
              <a:rPr lang="en" u="sng"/>
              <a:t>5</a:t>
            </a:r>
            <a:r>
              <a:rPr lang="en"/>
              <a:t>			</a:t>
            </a:r>
            <a:r>
              <a:rPr lang="en" u="sng"/>
              <a:t>8</a:t>
            </a:r>
            <a:r>
              <a:rPr lang="en"/>
              <a:t>			</a:t>
            </a:r>
            <a:r>
              <a:rPr lang="en" u="sng"/>
              <a:t>5</a:t>
            </a:r>
          </a:p>
          <a:p>
            <a:pPr marL="1828800" lvl="0" indent="457200" rtl="0">
              <a:spcBef>
                <a:spcPts val="0"/>
              </a:spcBef>
              <a:buNone/>
            </a:pPr>
            <a:r>
              <a:rPr lang="en"/>
              <a:t>6			9			8</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lgn="ctr">
              <a:spcBef>
                <a:spcPts val="0"/>
              </a:spcBef>
              <a:buNone/>
            </a:pPr>
            <a:r>
              <a:rPr lang="en">
                <a:solidFill>
                  <a:srgbClr val="00FF00"/>
                </a:solidFill>
              </a:rPr>
              <a:t>Number Talk</a:t>
            </a:r>
          </a:p>
        </p:txBody>
      </p:sp>
      <p:sp>
        <p:nvSpPr>
          <p:cNvPr id="147" name="Shape 147"/>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spcBef>
                <a:spcPts val="0"/>
              </a:spcBef>
              <a:buClr>
                <a:schemeClr val="dk1"/>
              </a:buClr>
              <a:buSzPct val="25000"/>
              <a:buFont typeface="Arial"/>
              <a:buNone/>
            </a:pPr>
            <a:r>
              <a:rPr lang="en" sz="4800">
                <a:solidFill>
                  <a:srgbClr val="FFFFFF"/>
                </a:solidFill>
                <a:latin typeface="Trebuchet MS"/>
                <a:ea typeface="Trebuchet MS"/>
                <a:cs typeface="Trebuchet MS"/>
                <a:sym typeface="Trebuchet MS"/>
              </a:rPr>
              <a:t>  2 ½  ÷ ½  ＝</a:t>
            </a:r>
          </a:p>
          <a:p>
            <a:pPr>
              <a:spcBef>
                <a:spcPts val="0"/>
              </a:spcBef>
              <a:buNone/>
            </a:pPr>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457200" y="129774"/>
            <a:ext cx="8229600" cy="693299"/>
          </a:xfrm>
          <a:prstGeom prst="rect">
            <a:avLst/>
          </a:prstGeom>
        </p:spPr>
        <p:txBody>
          <a:bodyPr lIns="91425" tIns="91425" rIns="91425" bIns="91425" anchor="b" anchorCtr="0">
            <a:noAutofit/>
          </a:bodyPr>
          <a:lstStyle/>
          <a:p>
            <a:pPr lvl="0" algn="ctr" rtl="0">
              <a:spcBef>
                <a:spcPts val="0"/>
              </a:spcBef>
              <a:buNone/>
            </a:pPr>
            <a:r>
              <a:rPr lang="en">
                <a:solidFill>
                  <a:srgbClr val="FFFF00"/>
                </a:solidFill>
              </a:rPr>
              <a:t>Today’s Objectives: Fractions</a:t>
            </a:r>
          </a:p>
        </p:txBody>
      </p:sp>
      <p:sp>
        <p:nvSpPr>
          <p:cNvPr id="31" name="Shape 31"/>
          <p:cNvSpPr txBox="1"/>
          <p:nvPr/>
        </p:nvSpPr>
        <p:spPr>
          <a:xfrm>
            <a:off x="347950" y="3241625"/>
            <a:ext cx="4170600" cy="549300"/>
          </a:xfrm>
          <a:prstGeom prst="rect">
            <a:avLst/>
          </a:prstGeom>
          <a:noFill/>
          <a:ln w="28575" cap="flat">
            <a:solidFill>
              <a:srgbClr val="FFFFFF"/>
            </a:solidFill>
            <a:prstDash val="solid"/>
            <a:round/>
            <a:headEnd type="none" w="med" len="med"/>
            <a:tailEnd type="none" w="med" len="med"/>
          </a:ln>
        </p:spPr>
        <p:txBody>
          <a:bodyPr lIns="91425" tIns="91425" rIns="91425" bIns="91425" anchor="t" anchorCtr="0">
            <a:noAutofit/>
          </a:bodyPr>
          <a:lstStyle/>
          <a:p>
            <a:pPr lvl="0" algn="ctr" rtl="0">
              <a:spcBef>
                <a:spcPts val="0"/>
              </a:spcBef>
              <a:buNone/>
            </a:pPr>
            <a:r>
              <a:rPr lang="en" sz="2000">
                <a:solidFill>
                  <a:srgbClr val="FFFFFF"/>
                </a:solidFill>
              </a:rPr>
              <a:t>Overview of Content Standards</a:t>
            </a:r>
          </a:p>
        </p:txBody>
      </p:sp>
      <p:sp>
        <p:nvSpPr>
          <p:cNvPr id="32" name="Shape 32"/>
          <p:cNvSpPr txBox="1"/>
          <p:nvPr/>
        </p:nvSpPr>
        <p:spPr>
          <a:xfrm>
            <a:off x="4625450" y="3241625"/>
            <a:ext cx="4170600" cy="549300"/>
          </a:xfrm>
          <a:prstGeom prst="rect">
            <a:avLst/>
          </a:prstGeom>
          <a:noFill/>
          <a:ln w="28575" cap="flat">
            <a:solidFill>
              <a:srgbClr val="FFFFFF"/>
            </a:solidFill>
            <a:prstDash val="solid"/>
            <a:round/>
            <a:headEnd type="none" w="med" len="med"/>
            <a:tailEnd type="none" w="med" len="med"/>
          </a:ln>
        </p:spPr>
        <p:txBody>
          <a:bodyPr lIns="91425" tIns="91425" rIns="91425" bIns="91425" anchor="t" anchorCtr="0">
            <a:noAutofit/>
          </a:bodyPr>
          <a:lstStyle/>
          <a:p>
            <a:pPr lvl="0" algn="ctr" rtl="0">
              <a:spcBef>
                <a:spcPts val="0"/>
              </a:spcBef>
              <a:buNone/>
            </a:pPr>
            <a:r>
              <a:rPr lang="en" sz="2000">
                <a:solidFill>
                  <a:srgbClr val="FFFFFF"/>
                </a:solidFill>
              </a:rPr>
              <a:t>Mathematical Progressions</a:t>
            </a:r>
          </a:p>
        </p:txBody>
      </p:sp>
      <p:sp>
        <p:nvSpPr>
          <p:cNvPr id="33" name="Shape 33"/>
          <p:cNvSpPr txBox="1"/>
          <p:nvPr/>
        </p:nvSpPr>
        <p:spPr>
          <a:xfrm>
            <a:off x="348000" y="2187700"/>
            <a:ext cx="8447999" cy="908100"/>
          </a:xfrm>
          <a:prstGeom prst="rect">
            <a:avLst/>
          </a:prstGeom>
          <a:noFill/>
          <a:ln w="28575" cap="flat">
            <a:solidFill>
              <a:srgbClr val="FFFFFF"/>
            </a:solidFill>
            <a:prstDash val="solid"/>
            <a:round/>
            <a:headEnd type="none" w="med" len="med"/>
            <a:tailEnd type="none" w="med" len="med"/>
          </a:ln>
        </p:spPr>
        <p:txBody>
          <a:bodyPr lIns="91425" tIns="91425" rIns="91425" bIns="91425" anchor="t" anchorCtr="0">
            <a:noAutofit/>
          </a:bodyPr>
          <a:lstStyle/>
          <a:p>
            <a:pPr algn="ctr" rtl="0">
              <a:spcBef>
                <a:spcPts val="0"/>
              </a:spcBef>
              <a:buNone/>
            </a:pPr>
            <a:r>
              <a:rPr lang="en" sz="2600">
                <a:solidFill>
                  <a:srgbClr val="FFFFFF"/>
                </a:solidFill>
              </a:rPr>
              <a:t>Pedagogy</a:t>
            </a:r>
          </a:p>
          <a:p>
            <a:pPr marL="0" lvl="0" indent="0" algn="ctr" rtl="0">
              <a:spcBef>
                <a:spcPts val="0"/>
              </a:spcBef>
              <a:buClr>
                <a:schemeClr val="dk1"/>
              </a:buClr>
              <a:buSzPct val="61111"/>
              <a:buFont typeface="Arial"/>
              <a:buNone/>
            </a:pPr>
            <a:r>
              <a:rPr lang="en" sz="1800">
                <a:solidFill>
                  <a:schemeClr val="lt1"/>
                </a:solidFill>
              </a:rPr>
              <a:t>Number Talks &amp; Multiple Representations of Fractions</a:t>
            </a:r>
          </a:p>
        </p:txBody>
      </p:sp>
      <p:sp>
        <p:nvSpPr>
          <p:cNvPr id="34" name="Shape 34"/>
          <p:cNvSpPr txBox="1"/>
          <p:nvPr/>
        </p:nvSpPr>
        <p:spPr>
          <a:xfrm>
            <a:off x="348000" y="3888400"/>
            <a:ext cx="8447999" cy="991799"/>
          </a:xfrm>
          <a:prstGeom prst="rect">
            <a:avLst/>
          </a:prstGeom>
          <a:noFill/>
          <a:ln w="28575" cap="flat">
            <a:solidFill>
              <a:srgbClr val="FFFFFF"/>
            </a:solidFill>
            <a:prstDash val="solid"/>
            <a:round/>
            <a:headEnd type="none" w="med" len="med"/>
            <a:tailEnd type="none" w="med" len="med"/>
          </a:ln>
        </p:spPr>
        <p:txBody>
          <a:bodyPr lIns="91425" tIns="91425" rIns="91425" bIns="91425" anchor="t" anchorCtr="0">
            <a:noAutofit/>
          </a:bodyPr>
          <a:lstStyle/>
          <a:p>
            <a:pPr lvl="0" algn="ctr" rtl="0">
              <a:spcBef>
                <a:spcPts val="0"/>
              </a:spcBef>
              <a:buNone/>
            </a:pPr>
            <a:r>
              <a:rPr lang="en" sz="3600">
                <a:solidFill>
                  <a:srgbClr val="FFFFFF"/>
                </a:solidFill>
              </a:rPr>
              <a:t>Fraction Problems</a:t>
            </a:r>
          </a:p>
        </p:txBody>
      </p:sp>
      <p:sp>
        <p:nvSpPr>
          <p:cNvPr id="35" name="Shape 35"/>
          <p:cNvSpPr txBox="1"/>
          <p:nvPr/>
        </p:nvSpPr>
        <p:spPr>
          <a:xfrm>
            <a:off x="331325" y="825650"/>
            <a:ext cx="8447999" cy="1155599"/>
          </a:xfrm>
          <a:prstGeom prst="rect">
            <a:avLst/>
          </a:prstGeom>
          <a:noFill/>
          <a:ln w="28575" cap="flat">
            <a:solidFill>
              <a:srgbClr val="FFFFFF"/>
            </a:solidFill>
            <a:prstDash val="solid"/>
            <a:round/>
            <a:headEnd type="none" w="med" len="med"/>
            <a:tailEnd type="none" w="med" len="med"/>
          </a:ln>
        </p:spPr>
        <p:txBody>
          <a:bodyPr lIns="91425" tIns="91425" rIns="91425" bIns="91425" anchor="t" anchorCtr="0">
            <a:noAutofit/>
          </a:bodyPr>
          <a:lstStyle/>
          <a:p>
            <a:pPr algn="ctr" rtl="0">
              <a:spcBef>
                <a:spcPts val="0"/>
              </a:spcBef>
              <a:buNone/>
            </a:pPr>
            <a:r>
              <a:rPr lang="en" sz="3000">
                <a:solidFill>
                  <a:srgbClr val="FFFFFF"/>
                </a:solidFill>
              </a:rPr>
              <a:t> Professional Background Knowledge</a:t>
            </a:r>
          </a:p>
          <a:p>
            <a:pPr lvl="0" algn="ctr" rtl="0">
              <a:spcBef>
                <a:spcPts val="0"/>
              </a:spcBef>
              <a:buClr>
                <a:schemeClr val="dk1"/>
              </a:buClr>
              <a:buSzPct val="61111"/>
              <a:buFont typeface="Arial"/>
              <a:buNone/>
            </a:pPr>
            <a:r>
              <a:rPr lang="en" sz="1800">
                <a:solidFill>
                  <a:schemeClr val="lt1"/>
                </a:solidFill>
              </a:rPr>
              <a:t>Operations Retain their Meaning Across Number Types</a:t>
            </a:r>
          </a:p>
          <a:p>
            <a:pPr lvl="0" algn="ctr" rtl="0">
              <a:spcBef>
                <a:spcPts val="0"/>
              </a:spcBef>
              <a:buClr>
                <a:schemeClr val="dk1"/>
              </a:buClr>
              <a:buSzPct val="61111"/>
              <a:buFont typeface="Arial"/>
              <a:buNone/>
            </a:pPr>
            <a:r>
              <a:rPr lang="en" sz="1800">
                <a:solidFill>
                  <a:schemeClr val="lt1"/>
                </a:solidFill>
              </a:rPr>
              <a:t>Understanding Fractions: Specifically that Unit Fractions Rock!</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body" idx="1"/>
          </p:nvPr>
        </p:nvSpPr>
        <p:spPr>
          <a:xfrm>
            <a:off x="457200" y="1216100"/>
            <a:ext cx="8229600" cy="3725699"/>
          </a:xfrm>
          <a:prstGeom prst="rect">
            <a:avLst/>
          </a:prstGeom>
        </p:spPr>
        <p:txBody>
          <a:bodyPr lIns="91425" tIns="91425" rIns="91425" bIns="91425" anchor="t" anchorCtr="0">
            <a:noAutofit/>
          </a:bodyPr>
          <a:lstStyle/>
          <a:p>
            <a:pPr rtl="0">
              <a:spcBef>
                <a:spcPts val="0"/>
              </a:spcBef>
              <a:buNone/>
            </a:pPr>
            <a:endParaRPr/>
          </a:p>
          <a:p>
            <a:pPr rtl="0">
              <a:spcBef>
                <a:spcPts val="0"/>
              </a:spcBef>
              <a:buNone/>
            </a:pPr>
            <a:endParaRPr/>
          </a:p>
          <a:p>
            <a:pPr>
              <a:spcBef>
                <a:spcPts val="0"/>
              </a:spcBef>
              <a:buNone/>
            </a:pPr>
            <a:endParaRPr/>
          </a:p>
        </p:txBody>
      </p:sp>
      <p:pic>
        <p:nvPicPr>
          <p:cNvPr id="153" name="Shape 153"/>
          <p:cNvPicPr preferRelativeResize="0"/>
          <p:nvPr/>
        </p:nvPicPr>
        <p:blipFill>
          <a:blip r:embed="rId3">
            <a:alphaModFix/>
          </a:blip>
          <a:stretch>
            <a:fillRect/>
          </a:stretch>
        </p:blipFill>
        <p:spPr>
          <a:xfrm>
            <a:off x="0" y="252798"/>
            <a:ext cx="9143999" cy="4637902"/>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a:off x="175200" y="205975"/>
            <a:ext cx="8851500" cy="460500"/>
          </a:xfrm>
          <a:prstGeom prst="rect">
            <a:avLst/>
          </a:prstGeom>
        </p:spPr>
        <p:txBody>
          <a:bodyPr lIns="91425" tIns="91425" rIns="91425" bIns="91425" anchor="b" anchorCtr="0">
            <a:noAutofit/>
          </a:bodyPr>
          <a:lstStyle/>
          <a:p>
            <a:pPr lvl="0" rtl="0">
              <a:spcBef>
                <a:spcPts val="0"/>
              </a:spcBef>
              <a:buNone/>
            </a:pPr>
            <a:r>
              <a:rPr lang="en"/>
              <a:t>4th: Build from </a:t>
            </a:r>
            <a:r>
              <a:rPr lang="en" u="sng"/>
              <a:t>Unit Fractions</a:t>
            </a:r>
            <a:r>
              <a:rPr lang="en"/>
              <a:t> to Sums</a:t>
            </a:r>
          </a:p>
        </p:txBody>
      </p:sp>
      <p:sp>
        <p:nvSpPr>
          <p:cNvPr id="159" name="Shape 159"/>
          <p:cNvSpPr txBox="1">
            <a:spLocks noGrp="1"/>
          </p:cNvSpPr>
          <p:nvPr>
            <p:ph type="body" idx="1"/>
          </p:nvPr>
        </p:nvSpPr>
        <p:spPr>
          <a:xfrm>
            <a:off x="457200" y="2368150"/>
            <a:ext cx="8511599" cy="929399"/>
          </a:xfrm>
          <a:prstGeom prst="rect">
            <a:avLst/>
          </a:prstGeom>
        </p:spPr>
        <p:txBody>
          <a:bodyPr lIns="91425" tIns="91425" rIns="91425" bIns="91425" anchor="t" anchorCtr="0">
            <a:noAutofit/>
          </a:bodyPr>
          <a:lstStyle/>
          <a:p>
            <a:pPr lvl="0" rtl="0">
              <a:spcBef>
                <a:spcPts val="0"/>
              </a:spcBef>
              <a:buNone/>
            </a:pPr>
            <a:r>
              <a:rPr lang="en" sz="2400"/>
              <a:t>“</a:t>
            </a:r>
            <a:r>
              <a:rPr lang="en" sz="2400" u="sng"/>
              <a:t>Armed with this insight</a:t>
            </a:r>
            <a:r>
              <a:rPr lang="en" sz="2400"/>
              <a:t>, students decompose and compose fractions with the same denominator.”</a:t>
            </a:r>
          </a:p>
        </p:txBody>
      </p:sp>
      <p:pic>
        <p:nvPicPr>
          <p:cNvPr id="160" name="Shape 160"/>
          <p:cNvPicPr preferRelativeResize="0"/>
          <p:nvPr/>
        </p:nvPicPr>
        <p:blipFill>
          <a:blip r:embed="rId3">
            <a:alphaModFix/>
          </a:blip>
          <a:stretch>
            <a:fillRect/>
          </a:stretch>
        </p:blipFill>
        <p:spPr>
          <a:xfrm>
            <a:off x="624925" y="666475"/>
            <a:ext cx="4152900" cy="1419225"/>
          </a:xfrm>
          <a:prstGeom prst="rect">
            <a:avLst/>
          </a:prstGeom>
          <a:noFill/>
          <a:ln>
            <a:noFill/>
          </a:ln>
        </p:spPr>
      </p:pic>
      <p:pic>
        <p:nvPicPr>
          <p:cNvPr id="161" name="Shape 161"/>
          <p:cNvPicPr preferRelativeResize="0"/>
          <p:nvPr/>
        </p:nvPicPr>
        <p:blipFill>
          <a:blip r:embed="rId4">
            <a:alphaModFix/>
          </a:blip>
          <a:stretch>
            <a:fillRect/>
          </a:stretch>
        </p:blipFill>
        <p:spPr>
          <a:xfrm>
            <a:off x="5336862" y="706875"/>
            <a:ext cx="3105150" cy="1123950"/>
          </a:xfrm>
          <a:prstGeom prst="rect">
            <a:avLst/>
          </a:prstGeom>
          <a:noFill/>
          <a:ln>
            <a:noFill/>
          </a:ln>
        </p:spPr>
      </p:pic>
      <p:pic>
        <p:nvPicPr>
          <p:cNvPr id="162" name="Shape 162"/>
          <p:cNvPicPr preferRelativeResize="0"/>
          <p:nvPr/>
        </p:nvPicPr>
        <p:blipFill>
          <a:blip r:embed="rId5">
            <a:alphaModFix/>
          </a:blip>
          <a:stretch>
            <a:fillRect/>
          </a:stretch>
        </p:blipFill>
        <p:spPr>
          <a:xfrm>
            <a:off x="4311113" y="3580000"/>
            <a:ext cx="4678611" cy="1343025"/>
          </a:xfrm>
          <a:prstGeom prst="rect">
            <a:avLst/>
          </a:prstGeom>
          <a:noFill/>
          <a:ln>
            <a:noFill/>
          </a:ln>
        </p:spPr>
      </p:pic>
      <p:pic>
        <p:nvPicPr>
          <p:cNvPr id="163" name="Shape 163"/>
          <p:cNvPicPr preferRelativeResize="0"/>
          <p:nvPr/>
        </p:nvPicPr>
        <p:blipFill>
          <a:blip r:embed="rId6">
            <a:alphaModFix/>
          </a:blip>
          <a:stretch>
            <a:fillRect/>
          </a:stretch>
        </p:blipFill>
        <p:spPr>
          <a:xfrm>
            <a:off x="1409725" y="3580000"/>
            <a:ext cx="2162175" cy="1343025"/>
          </a:xfrm>
          <a:prstGeom prst="rect">
            <a:avLst/>
          </a:prstGeom>
          <a:noFill/>
          <a:ln>
            <a:noFill/>
          </a:ln>
        </p:spPr>
      </p:pic>
      <p:sp>
        <p:nvSpPr>
          <p:cNvPr id="164" name="Shape 164"/>
          <p:cNvSpPr/>
          <p:nvPr/>
        </p:nvSpPr>
        <p:spPr>
          <a:xfrm>
            <a:off x="3684275" y="2187025"/>
            <a:ext cx="274199" cy="350400"/>
          </a:xfrm>
          <a:prstGeom prst="down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65" name="Shape 165"/>
          <p:cNvSpPr/>
          <p:nvPr/>
        </p:nvSpPr>
        <p:spPr>
          <a:xfrm>
            <a:off x="1664975" y="2187025"/>
            <a:ext cx="274199" cy="350400"/>
          </a:xfrm>
          <a:prstGeom prst="down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66" name="Shape 166"/>
          <p:cNvSpPr/>
          <p:nvPr/>
        </p:nvSpPr>
        <p:spPr>
          <a:xfrm>
            <a:off x="5509262" y="2187025"/>
            <a:ext cx="274199" cy="350400"/>
          </a:xfrm>
          <a:prstGeom prst="down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67" name="Shape 167"/>
          <p:cNvSpPr/>
          <p:nvPr/>
        </p:nvSpPr>
        <p:spPr>
          <a:xfrm>
            <a:off x="7479025" y="2187025"/>
            <a:ext cx="274199" cy="350400"/>
          </a:xfrm>
          <a:prstGeom prst="down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68" name="Shape 168"/>
          <p:cNvSpPr/>
          <p:nvPr/>
        </p:nvSpPr>
        <p:spPr>
          <a:xfrm rot="5400000">
            <a:off x="647799" y="3186999"/>
            <a:ext cx="594300" cy="815400"/>
          </a:xfrm>
          <a:prstGeom prst="bentUpArrow">
            <a:avLst>
              <a:gd name="adj1" fmla="val 25000"/>
              <a:gd name="adj2" fmla="val 25000"/>
              <a:gd name="adj3" fmla="val 25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69" name="Shape 169"/>
          <p:cNvSpPr/>
          <p:nvPr/>
        </p:nvSpPr>
        <p:spPr>
          <a:xfrm>
            <a:off x="3684275" y="4168275"/>
            <a:ext cx="521999" cy="297300"/>
          </a:xfrm>
          <a:prstGeom prst="right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70" name="Shape 170"/>
          <p:cNvSpPr txBox="1"/>
          <p:nvPr/>
        </p:nvSpPr>
        <p:spPr>
          <a:xfrm>
            <a:off x="236300" y="4161350"/>
            <a:ext cx="1028700" cy="838199"/>
          </a:xfrm>
          <a:prstGeom prst="rect">
            <a:avLst/>
          </a:prstGeom>
          <a:noFill/>
          <a:ln>
            <a:noFill/>
          </a:ln>
        </p:spPr>
        <p:txBody>
          <a:bodyPr lIns="91425" tIns="91425" rIns="91425" bIns="91425" anchor="t" anchorCtr="0">
            <a:noAutofit/>
          </a:bodyPr>
          <a:lstStyle/>
          <a:p>
            <a:pPr rtl="0">
              <a:spcBef>
                <a:spcPts val="0"/>
              </a:spcBef>
              <a:buNone/>
            </a:pPr>
            <a:r>
              <a:rPr lang="en" u="sng">
                <a:solidFill>
                  <a:schemeClr val="hlink"/>
                </a:solidFill>
                <a:hlinkClick r:id="rId7"/>
              </a:rPr>
              <a:t>Learn Zillion</a:t>
            </a:r>
          </a:p>
          <a:p>
            <a:pPr>
              <a:spcBef>
                <a:spcPts val="0"/>
              </a:spcBef>
              <a:buNone/>
            </a:pPr>
            <a:r>
              <a:rPr lang="en" u="sng">
                <a:solidFill>
                  <a:schemeClr val="hlink"/>
                </a:solidFill>
                <a:hlinkClick r:id="rId7"/>
              </a:rPr>
              <a:t>Unit</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Shape 175"/>
          <p:cNvSpPr txBox="1">
            <a:spLocks noGrp="1"/>
          </p:cNvSpPr>
          <p:nvPr>
            <p:ph type="title"/>
          </p:nvPr>
        </p:nvSpPr>
        <p:spPr>
          <a:xfrm>
            <a:off x="457200" y="205973"/>
            <a:ext cx="8229600" cy="1131899"/>
          </a:xfrm>
          <a:prstGeom prst="rect">
            <a:avLst/>
          </a:prstGeom>
        </p:spPr>
        <p:txBody>
          <a:bodyPr lIns="91425" tIns="91425" rIns="91425" bIns="91425" anchor="b" anchorCtr="0">
            <a:noAutofit/>
          </a:bodyPr>
          <a:lstStyle/>
          <a:p>
            <a:pPr>
              <a:spcBef>
                <a:spcPts val="0"/>
              </a:spcBef>
              <a:buNone/>
            </a:pPr>
            <a:r>
              <a:rPr lang="en" b="0"/>
              <a:t>5th: Is the sum more or less than 1? How can I use unit fractions?</a:t>
            </a:r>
          </a:p>
        </p:txBody>
      </p:sp>
      <p:sp>
        <p:nvSpPr>
          <p:cNvPr id="176" name="Shape 176"/>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a:t>⅞ + ⅗</a:t>
            </a:r>
          </a:p>
          <a:p>
            <a:pPr rtl="0">
              <a:spcBef>
                <a:spcPts val="0"/>
              </a:spcBef>
              <a:buNone/>
            </a:pPr>
            <a:endParaRPr/>
          </a:p>
          <a:p>
            <a:pPr rtl="0">
              <a:spcBef>
                <a:spcPts val="0"/>
              </a:spcBef>
              <a:buNone/>
            </a:pPr>
            <a:r>
              <a:rPr lang="en"/>
              <a:t>⅔ + 7/10</a:t>
            </a:r>
          </a:p>
          <a:p>
            <a:pPr rtl="0">
              <a:spcBef>
                <a:spcPts val="0"/>
              </a:spcBef>
              <a:buNone/>
            </a:pPr>
            <a:endParaRPr/>
          </a:p>
          <a:p>
            <a:pPr rtl="0">
              <a:spcBef>
                <a:spcPts val="0"/>
              </a:spcBef>
              <a:buNone/>
            </a:pPr>
            <a:r>
              <a:rPr lang="en"/>
              <a:t>⅕ + ⅜</a:t>
            </a:r>
          </a:p>
          <a:p>
            <a:pPr>
              <a:spcBef>
                <a:spcPts val="0"/>
              </a:spcBef>
              <a:buNone/>
            </a:pPr>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457200" y="205976"/>
            <a:ext cx="8229600" cy="601799"/>
          </a:xfrm>
          <a:prstGeom prst="rect">
            <a:avLst/>
          </a:prstGeom>
        </p:spPr>
        <p:txBody>
          <a:bodyPr lIns="91425" tIns="91425" rIns="91425" bIns="91425" anchor="b" anchorCtr="0">
            <a:noAutofit/>
          </a:bodyPr>
          <a:lstStyle/>
          <a:p>
            <a:pPr lvl="0" rtl="0">
              <a:spcBef>
                <a:spcPts val="0"/>
              </a:spcBef>
              <a:buNone/>
            </a:pPr>
            <a:r>
              <a:rPr lang="en" b="0"/>
              <a:t>Operations: Multiplication &amp; Division</a:t>
            </a:r>
          </a:p>
        </p:txBody>
      </p:sp>
      <p:sp>
        <p:nvSpPr>
          <p:cNvPr id="182" name="Shape 182"/>
          <p:cNvSpPr txBox="1">
            <a:spLocks noGrp="1"/>
          </p:cNvSpPr>
          <p:nvPr>
            <p:ph type="body" idx="1"/>
          </p:nvPr>
        </p:nvSpPr>
        <p:spPr>
          <a:xfrm>
            <a:off x="457200" y="746875"/>
            <a:ext cx="8229600" cy="4179000"/>
          </a:xfrm>
          <a:prstGeom prst="rect">
            <a:avLst/>
          </a:prstGeom>
        </p:spPr>
        <p:txBody>
          <a:bodyPr lIns="91425" tIns="91425" rIns="91425" bIns="91425" anchor="t" anchorCtr="0">
            <a:noAutofit/>
          </a:bodyPr>
          <a:lstStyle/>
          <a:p>
            <a:pPr lvl="0" rtl="0">
              <a:lnSpc>
                <a:spcPct val="115000"/>
              </a:lnSpc>
              <a:spcBef>
                <a:spcPts val="0"/>
              </a:spcBef>
              <a:buNone/>
            </a:pPr>
            <a:r>
              <a:rPr lang="en" sz="2600"/>
              <a:t>Operations retain their meaning!!!</a:t>
            </a:r>
          </a:p>
          <a:p>
            <a:pPr marL="457200" lvl="0" indent="-393700" rtl="0">
              <a:lnSpc>
                <a:spcPct val="115000"/>
              </a:lnSpc>
              <a:spcBef>
                <a:spcPts val="0"/>
              </a:spcBef>
              <a:buClr>
                <a:schemeClr val="lt1"/>
              </a:buClr>
              <a:buSzPct val="100000"/>
              <a:buFont typeface="Arial"/>
              <a:buChar char="●"/>
            </a:pPr>
            <a:r>
              <a:rPr lang="en" sz="2600"/>
              <a:t>Multiply whole numbers by fractions - 4th</a:t>
            </a:r>
          </a:p>
          <a:p>
            <a:pPr marL="457200" lvl="0" indent="-393700" rtl="0">
              <a:lnSpc>
                <a:spcPct val="115000"/>
              </a:lnSpc>
              <a:spcBef>
                <a:spcPts val="0"/>
              </a:spcBef>
              <a:buClr>
                <a:schemeClr val="lt1"/>
              </a:buClr>
              <a:buSzPct val="100000"/>
              <a:buFont typeface="Arial"/>
              <a:buChar char="●"/>
            </a:pPr>
            <a:r>
              <a:rPr lang="en" sz="2600"/>
              <a:t>Multiply fractions by fractions - 5th</a:t>
            </a:r>
          </a:p>
          <a:p>
            <a:pPr marL="457200" lvl="0" indent="-393700" rtl="0">
              <a:lnSpc>
                <a:spcPct val="115000"/>
              </a:lnSpc>
              <a:spcBef>
                <a:spcPts val="0"/>
              </a:spcBef>
              <a:buClr>
                <a:schemeClr val="lt1"/>
              </a:buClr>
              <a:buSzPct val="100000"/>
              <a:buFont typeface="Arial"/>
              <a:buChar char="●"/>
            </a:pPr>
            <a:r>
              <a:rPr lang="en" sz="2600"/>
              <a:t>Divide whole numbers by fractions - 5th</a:t>
            </a:r>
          </a:p>
          <a:p>
            <a:pPr marL="457200" lvl="0" indent="-393700" rtl="0">
              <a:lnSpc>
                <a:spcPct val="115000"/>
              </a:lnSpc>
              <a:spcBef>
                <a:spcPts val="0"/>
              </a:spcBef>
              <a:buClr>
                <a:schemeClr val="lt1"/>
              </a:buClr>
              <a:buSzPct val="100000"/>
              <a:buFont typeface="Arial"/>
              <a:buChar char="●"/>
            </a:pPr>
            <a:r>
              <a:rPr lang="en" sz="2600"/>
              <a:t>Divide fractions by whole numbers - 5th</a:t>
            </a:r>
          </a:p>
          <a:p>
            <a:pPr marL="457200" lvl="0" indent="-393700" rtl="0">
              <a:lnSpc>
                <a:spcPct val="115000"/>
              </a:lnSpc>
              <a:spcBef>
                <a:spcPts val="0"/>
              </a:spcBef>
              <a:buClr>
                <a:schemeClr val="lt1"/>
              </a:buClr>
              <a:buSzPct val="100000"/>
              <a:buFont typeface="Arial"/>
              <a:buChar char="●"/>
            </a:pPr>
            <a:r>
              <a:rPr lang="en" sz="2600"/>
              <a:t>Divide fractions by fractions - 6th</a:t>
            </a:r>
          </a:p>
          <a:p>
            <a:pPr rtl="0">
              <a:spcBef>
                <a:spcPts val="0"/>
              </a:spcBef>
              <a:buNone/>
            </a:pPr>
            <a:r>
              <a:rPr lang="en"/>
              <a:t>What is 5 x ⅓? </a:t>
            </a:r>
          </a:p>
          <a:p>
            <a:pPr lvl="0" rtl="0">
              <a:spcBef>
                <a:spcPts val="0"/>
              </a:spcBef>
              <a:buNone/>
            </a:pPr>
            <a:r>
              <a:rPr lang="en" sz="2600"/>
              <a:t>Start work in each area with unit fractions.</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Shape 18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solidFill>
                  <a:srgbClr val="FF0000"/>
                </a:solidFill>
              </a:rPr>
              <a:t>Operations: Add and Subtract</a:t>
            </a:r>
          </a:p>
        </p:txBody>
      </p:sp>
      <p:sp>
        <p:nvSpPr>
          <p:cNvPr id="188" name="Shape 188"/>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rtl="0">
              <a:spcBef>
                <a:spcPts val="0"/>
              </a:spcBef>
              <a:buNone/>
            </a:pPr>
            <a:r>
              <a:rPr lang="en"/>
              <a:t>Let’s do some math!</a:t>
            </a:r>
          </a:p>
          <a:p>
            <a:pPr rtl="0">
              <a:spcBef>
                <a:spcPts val="0"/>
              </a:spcBef>
              <a:buNone/>
            </a:pPr>
            <a:endParaRPr/>
          </a:p>
          <a:p>
            <a:pPr rtl="0">
              <a:spcBef>
                <a:spcPts val="0"/>
              </a:spcBef>
              <a:buNone/>
            </a:pPr>
            <a:r>
              <a:rPr lang="en" sz="2600"/>
              <a:t>Use </a:t>
            </a:r>
            <a:r>
              <a:rPr lang="en" sz="2600" u="sng"/>
              <a:t>equivalent fractions</a:t>
            </a:r>
            <a:r>
              <a:rPr lang="en" sz="2600"/>
              <a:t> to add and subtract.</a:t>
            </a:r>
          </a:p>
          <a:p>
            <a:pPr rtl="0">
              <a:spcBef>
                <a:spcPts val="0"/>
              </a:spcBef>
              <a:buNone/>
            </a:pPr>
            <a:endParaRPr sz="2600"/>
          </a:p>
          <a:p>
            <a:pPr>
              <a:spcBef>
                <a:spcPts val="0"/>
              </a:spcBef>
              <a:buNone/>
            </a:pPr>
            <a:r>
              <a:rPr lang="en" sz="4800"/>
              <a:t>   4/8 + 1/4</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Shape 193"/>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Do Some Math </a:t>
            </a:r>
          </a:p>
        </p:txBody>
      </p:sp>
      <p:sp>
        <p:nvSpPr>
          <p:cNvPr id="194" name="Shape 194"/>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419100" rtl="0">
              <a:spcBef>
                <a:spcPts val="0"/>
              </a:spcBef>
              <a:buClr>
                <a:schemeClr val="lt1"/>
              </a:buClr>
              <a:buSzPct val="100000"/>
              <a:buFont typeface="Arial"/>
              <a:buChar char="●"/>
            </a:pPr>
            <a:r>
              <a:rPr lang="en"/>
              <a:t>Shading and showing fractional parts</a:t>
            </a:r>
          </a:p>
          <a:p>
            <a:pPr marL="457200" lvl="0" indent="-419100" rtl="0">
              <a:spcBef>
                <a:spcPts val="0"/>
              </a:spcBef>
              <a:buClr>
                <a:schemeClr val="lt1"/>
              </a:buClr>
              <a:buSzPct val="100000"/>
              <a:buFont typeface="Arial"/>
              <a:buChar char="●"/>
            </a:pPr>
            <a:r>
              <a:rPr lang="en"/>
              <a:t>Comparing Fractions &amp; other Math Reasoning Inventory problems</a:t>
            </a:r>
          </a:p>
          <a:p>
            <a:pPr marL="457200" lvl="0" indent="-419100" rtl="0">
              <a:spcBef>
                <a:spcPts val="0"/>
              </a:spcBef>
              <a:buClr>
                <a:schemeClr val="lt1"/>
              </a:buClr>
              <a:buSzPct val="100000"/>
              <a:buFont typeface="Arial"/>
              <a:buChar char="●"/>
            </a:pPr>
            <a:r>
              <a:rPr lang="en"/>
              <a:t>Division of Fractions - Conceptual</a:t>
            </a:r>
          </a:p>
          <a:p>
            <a:pPr marL="457200" lvl="0" indent="-419100" rtl="0">
              <a:spcBef>
                <a:spcPts val="0"/>
              </a:spcBef>
              <a:buClr>
                <a:schemeClr val="lt1"/>
              </a:buClr>
              <a:buSzPct val="100000"/>
              <a:buFont typeface="Arial"/>
              <a:buChar char="●"/>
            </a:pPr>
            <a:r>
              <a:rPr lang="en"/>
              <a:t>Word Problems - 4 operations</a:t>
            </a:r>
          </a:p>
          <a:p>
            <a:pPr marL="457200" lvl="0" indent="-419100" rtl="0">
              <a:spcBef>
                <a:spcPts val="0"/>
              </a:spcBef>
              <a:buClr>
                <a:schemeClr val="lt1"/>
              </a:buClr>
              <a:buSzPct val="100000"/>
              <a:buFont typeface="Arial"/>
              <a:buChar char="●"/>
            </a:pPr>
            <a:r>
              <a:rPr lang="en"/>
              <a:t>Computation - 4 operations</a:t>
            </a:r>
          </a:p>
          <a:p>
            <a:pPr marL="457200" lvl="0" indent="-419100" rtl="0">
              <a:spcBef>
                <a:spcPts val="0"/>
              </a:spcBef>
              <a:buClr>
                <a:schemeClr val="lt1"/>
              </a:buClr>
              <a:buSzPct val="100000"/>
              <a:buFont typeface="Arial"/>
              <a:buChar char="●"/>
            </a:pPr>
            <a:r>
              <a:rPr lang="en"/>
              <a:t>Multiply or Divide</a:t>
            </a:r>
          </a:p>
        </p:txBody>
      </p:sp>
      <p:pic>
        <p:nvPicPr>
          <p:cNvPr id="195" name="Shape 195"/>
          <p:cNvPicPr preferRelativeResize="0"/>
          <p:nvPr/>
        </p:nvPicPr>
        <p:blipFill>
          <a:blip r:embed="rId3">
            <a:alphaModFix/>
          </a:blip>
          <a:stretch>
            <a:fillRect/>
          </a:stretch>
        </p:blipFill>
        <p:spPr>
          <a:xfrm>
            <a:off x="7606175" y="205975"/>
            <a:ext cx="1385424" cy="695200"/>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Shape 200"/>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rtl="0">
              <a:spcBef>
                <a:spcPts val="0"/>
              </a:spcBef>
              <a:buNone/>
            </a:pPr>
            <a:r>
              <a:rPr lang="en"/>
              <a:t>Practice Fraction Work </a:t>
            </a:r>
          </a:p>
        </p:txBody>
      </p:sp>
      <p:sp>
        <p:nvSpPr>
          <p:cNvPr id="201" name="Shape 201"/>
          <p:cNvSpPr txBox="1">
            <a:spLocks noGrp="1"/>
          </p:cNvSpPr>
          <p:nvPr>
            <p:ph type="body" idx="1"/>
          </p:nvPr>
        </p:nvSpPr>
        <p:spPr>
          <a:xfrm>
            <a:off x="236300" y="1200150"/>
            <a:ext cx="8541900" cy="3725699"/>
          </a:xfrm>
          <a:prstGeom prst="rect">
            <a:avLst/>
          </a:prstGeom>
        </p:spPr>
        <p:txBody>
          <a:bodyPr lIns="91425" tIns="91425" rIns="91425" bIns="91425" anchor="t" anchorCtr="0">
            <a:noAutofit/>
          </a:bodyPr>
          <a:lstStyle/>
          <a:p>
            <a:pPr marL="457200" lvl="0" indent="-419100" rtl="0">
              <a:spcBef>
                <a:spcPts val="0"/>
              </a:spcBef>
              <a:buClr>
                <a:schemeClr val="lt1"/>
              </a:buClr>
              <a:buSzPct val="100000"/>
              <a:buFont typeface="Arial"/>
              <a:buChar char="●"/>
            </a:pPr>
            <a:r>
              <a:rPr lang="en"/>
              <a:t>Visuals to represent and explain/justify your work.</a:t>
            </a:r>
          </a:p>
          <a:p>
            <a:pPr marL="457200" lvl="0" indent="-419100" rtl="0">
              <a:spcBef>
                <a:spcPts val="0"/>
              </a:spcBef>
              <a:buClr>
                <a:schemeClr val="lt1"/>
              </a:buClr>
              <a:buSzPct val="115384"/>
              <a:buFont typeface="Arial"/>
              <a:buChar char="●"/>
            </a:pPr>
            <a:r>
              <a:rPr lang="en" sz="2600"/>
              <a:t>Apply and extend </a:t>
            </a:r>
            <a:r>
              <a:rPr lang="en" sz="2600" u="sng"/>
              <a:t>previous understandings</a:t>
            </a:r>
            <a:r>
              <a:rPr lang="en" sz="2600"/>
              <a:t> of multiplication and division to multiply and divide fractions.</a:t>
            </a:r>
            <a:r>
              <a:rPr lang="en"/>
              <a:t> </a:t>
            </a:r>
          </a:p>
          <a:p>
            <a:pPr rtl="0">
              <a:spcBef>
                <a:spcPts val="0"/>
              </a:spcBef>
              <a:buNone/>
            </a:pPr>
            <a:endParaRPr/>
          </a:p>
          <a:p>
            <a:pPr>
              <a:spcBef>
                <a:spcPts val="0"/>
              </a:spcBef>
              <a:buNone/>
            </a:pPr>
            <a:r>
              <a:rPr lang="en"/>
              <a:t>Goal: Establish a mental picture of the operation. </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Shape 20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Closure</a:t>
            </a:r>
          </a:p>
        </p:txBody>
      </p:sp>
      <p:sp>
        <p:nvSpPr>
          <p:cNvPr id="207" name="Shape 207"/>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spcBef>
                <a:spcPts val="0"/>
              </a:spcBef>
              <a:buNone/>
            </a:pPr>
            <a:r>
              <a:rPr lang="en"/>
              <a:t>Share work from key problems</a:t>
            </a:r>
          </a:p>
          <a:p>
            <a:pPr rtl="0">
              <a:spcBef>
                <a:spcPts val="0"/>
              </a:spcBef>
              <a:buNone/>
            </a:pPr>
            <a:endParaRPr/>
          </a:p>
          <a:p>
            <a:pPr rtl="0">
              <a:spcBef>
                <a:spcPts val="0"/>
              </a:spcBef>
              <a:buNone/>
            </a:pPr>
            <a:r>
              <a:rPr lang="en"/>
              <a:t>Review Key Points:</a:t>
            </a:r>
          </a:p>
          <a:p>
            <a:pPr marL="457200" lvl="0" indent="-419100" rtl="0">
              <a:spcBef>
                <a:spcPts val="0"/>
              </a:spcBef>
              <a:buClr>
                <a:schemeClr val="lt1"/>
              </a:buClr>
              <a:buSzPct val="100000"/>
              <a:buFont typeface="Arial"/>
              <a:buChar char="●"/>
            </a:pPr>
            <a:r>
              <a:rPr lang="en"/>
              <a:t>Unit fractions rock! (They are the rock.)</a:t>
            </a:r>
          </a:p>
          <a:p>
            <a:pPr marL="457200" lvl="0" indent="-419100" rtl="0">
              <a:spcBef>
                <a:spcPts val="0"/>
              </a:spcBef>
              <a:buClr>
                <a:schemeClr val="lt1"/>
              </a:buClr>
              <a:buSzPct val="100000"/>
              <a:buFont typeface="Arial"/>
              <a:buChar char="●"/>
            </a:pPr>
            <a:r>
              <a:rPr lang="en"/>
              <a:t>Operations retain their meaning</a:t>
            </a:r>
          </a:p>
          <a:p>
            <a:pPr marL="457200" lvl="0" indent="-419100" rtl="0">
              <a:spcBef>
                <a:spcPts val="0"/>
              </a:spcBef>
              <a:buClr>
                <a:schemeClr val="lt1"/>
              </a:buClr>
              <a:buSzPct val="100000"/>
              <a:buFont typeface="Arial"/>
              <a:buChar char="●"/>
            </a:pPr>
            <a:r>
              <a:rPr lang="en"/>
              <a:t>Understand Equivalence</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Shape 212"/>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Resources </a:t>
            </a:r>
          </a:p>
        </p:txBody>
      </p:sp>
      <p:sp>
        <p:nvSpPr>
          <p:cNvPr id="213" name="Shape 213"/>
          <p:cNvSpPr txBox="1">
            <a:spLocks noGrp="1"/>
          </p:cNvSpPr>
          <p:nvPr>
            <p:ph type="body" idx="1"/>
          </p:nvPr>
        </p:nvSpPr>
        <p:spPr>
          <a:xfrm>
            <a:off x="457200" y="1200150"/>
            <a:ext cx="5166600" cy="2884199"/>
          </a:xfrm>
          <a:prstGeom prst="rect">
            <a:avLst/>
          </a:prstGeom>
        </p:spPr>
        <p:txBody>
          <a:bodyPr lIns="91425" tIns="91425" rIns="91425" bIns="91425" anchor="t" anchorCtr="0">
            <a:noAutofit/>
          </a:bodyPr>
          <a:lstStyle/>
          <a:p>
            <a:pPr marL="457200" lvl="0" indent="-419100" rtl="0">
              <a:spcBef>
                <a:spcPts val="0"/>
              </a:spcBef>
              <a:buClr>
                <a:schemeClr val="lt1"/>
              </a:buClr>
              <a:buSzPct val="100000"/>
              <a:buFont typeface="Arial"/>
              <a:buChar char="●"/>
            </a:pPr>
            <a:r>
              <a:rPr lang="en"/>
              <a:t>Mathematical Progressions</a:t>
            </a:r>
          </a:p>
          <a:p>
            <a:pPr lvl="0" rtl="0">
              <a:spcBef>
                <a:spcPts val="0"/>
              </a:spcBef>
              <a:buNone/>
            </a:pPr>
            <a:endParaRPr/>
          </a:p>
          <a:p>
            <a:pPr marL="457200" lvl="0" indent="-419100" rtl="0">
              <a:spcBef>
                <a:spcPts val="0"/>
              </a:spcBef>
              <a:buClr>
                <a:schemeClr val="lt1"/>
              </a:buClr>
              <a:buSzPct val="100000"/>
              <a:buFont typeface="Arial"/>
              <a:buChar char="●"/>
            </a:pPr>
            <a:r>
              <a:rPr lang="en"/>
              <a:t>IES Developing Effective Fractions Instruction, K-8</a:t>
            </a:r>
          </a:p>
          <a:p>
            <a:pPr lvl="0" rtl="0">
              <a:spcBef>
                <a:spcPts val="0"/>
              </a:spcBef>
              <a:buNone/>
            </a:pPr>
            <a:r>
              <a:rPr lang="en"/>
              <a:t>                    </a:t>
            </a:r>
          </a:p>
          <a:p>
            <a:pPr rtl="0">
              <a:spcBef>
                <a:spcPts val="0"/>
              </a:spcBef>
              <a:buNone/>
            </a:pPr>
            <a:endParaRPr/>
          </a:p>
          <a:p>
            <a:pPr rtl="0">
              <a:spcBef>
                <a:spcPts val="0"/>
              </a:spcBef>
              <a:buNone/>
            </a:pPr>
            <a:endParaRPr/>
          </a:p>
        </p:txBody>
      </p:sp>
      <p:pic>
        <p:nvPicPr>
          <p:cNvPr id="214" name="Shape 214"/>
          <p:cNvPicPr preferRelativeResize="0"/>
          <p:nvPr/>
        </p:nvPicPr>
        <p:blipFill>
          <a:blip r:embed="rId3">
            <a:alphaModFix/>
          </a:blip>
          <a:stretch>
            <a:fillRect/>
          </a:stretch>
        </p:blipFill>
        <p:spPr>
          <a:xfrm>
            <a:off x="6010275" y="205975"/>
            <a:ext cx="2676524" cy="1097530"/>
          </a:xfrm>
          <a:prstGeom prst="rect">
            <a:avLst/>
          </a:prstGeom>
          <a:noFill/>
          <a:ln>
            <a:noFill/>
          </a:ln>
        </p:spPr>
      </p:pic>
      <p:pic>
        <p:nvPicPr>
          <p:cNvPr id="215" name="Shape 215"/>
          <p:cNvPicPr preferRelativeResize="0"/>
          <p:nvPr/>
        </p:nvPicPr>
        <p:blipFill>
          <a:blip r:embed="rId4">
            <a:alphaModFix/>
          </a:blip>
          <a:stretch>
            <a:fillRect/>
          </a:stretch>
        </p:blipFill>
        <p:spPr>
          <a:xfrm>
            <a:off x="6010275" y="230862"/>
            <a:ext cx="2676525" cy="1047750"/>
          </a:xfrm>
          <a:prstGeom prst="rect">
            <a:avLst/>
          </a:prstGeom>
          <a:noFill/>
          <a:ln>
            <a:noFill/>
          </a:ln>
        </p:spPr>
      </p:pic>
      <p:pic>
        <p:nvPicPr>
          <p:cNvPr id="216" name="Shape 216"/>
          <p:cNvPicPr preferRelativeResize="0"/>
          <p:nvPr/>
        </p:nvPicPr>
        <p:blipFill>
          <a:blip r:embed="rId5">
            <a:alphaModFix/>
          </a:blip>
          <a:stretch>
            <a:fillRect/>
          </a:stretch>
        </p:blipFill>
        <p:spPr>
          <a:xfrm>
            <a:off x="6010275" y="1403350"/>
            <a:ext cx="2676525" cy="876168"/>
          </a:xfrm>
          <a:prstGeom prst="rect">
            <a:avLst/>
          </a:prstGeom>
          <a:noFill/>
          <a:ln>
            <a:noFill/>
          </a:ln>
        </p:spPr>
      </p:pic>
      <p:pic>
        <p:nvPicPr>
          <p:cNvPr id="217" name="Shape 217"/>
          <p:cNvPicPr preferRelativeResize="0"/>
          <p:nvPr/>
        </p:nvPicPr>
        <p:blipFill>
          <a:blip r:embed="rId6">
            <a:alphaModFix/>
          </a:blip>
          <a:stretch>
            <a:fillRect/>
          </a:stretch>
        </p:blipFill>
        <p:spPr>
          <a:xfrm>
            <a:off x="6010274" y="2438225"/>
            <a:ext cx="2676524" cy="1958432"/>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Shape 40"/>
          <p:cNvSpPr txBox="1">
            <a:spLocks noGrp="1"/>
          </p:cNvSpPr>
          <p:nvPr>
            <p:ph type="body" idx="1"/>
          </p:nvPr>
        </p:nvSpPr>
        <p:spPr>
          <a:xfrm>
            <a:off x="457200" y="706500"/>
            <a:ext cx="8229600" cy="4246200"/>
          </a:xfrm>
          <a:prstGeom prst="rect">
            <a:avLst/>
          </a:prstGeom>
        </p:spPr>
        <p:txBody>
          <a:bodyPr lIns="91425" tIns="91425" rIns="91425" bIns="91425" anchor="t" anchorCtr="0">
            <a:noAutofit/>
          </a:bodyPr>
          <a:lstStyle/>
          <a:p>
            <a:pPr rtl="0">
              <a:lnSpc>
                <a:spcPct val="115000"/>
              </a:lnSpc>
              <a:spcBef>
                <a:spcPts val="0"/>
              </a:spcBef>
              <a:buNone/>
            </a:pPr>
            <a:r>
              <a:rPr lang="en" sz="2600"/>
              <a:t>The depressing thing about arithmetic badly taught is that it destroys a child’s intellect, and to some extent his integrity. Before they are taught arithmetic, children will not give their assent to utter nonsense; afterwards, they will.</a:t>
            </a:r>
          </a:p>
          <a:p>
            <a:pPr lvl="0" rtl="0">
              <a:spcBef>
                <a:spcPts val="0"/>
              </a:spcBef>
              <a:buNone/>
            </a:pPr>
            <a:endParaRPr sz="2600"/>
          </a:p>
          <a:p>
            <a:pPr lvl="0" rtl="0">
              <a:spcBef>
                <a:spcPts val="0"/>
              </a:spcBef>
              <a:buNone/>
            </a:pPr>
            <a:r>
              <a:rPr lang="en" sz="2400"/>
              <a:t>- Walter W. Sawyer, author of a Mathematician's Delight</a:t>
            </a:r>
          </a:p>
        </p:txBody>
      </p:sp>
      <p:sp>
        <p:nvSpPr>
          <p:cNvPr id="41" name="Shape 41">
            <a:hlinkClick r:id="rId3"/>
          </p:cNvPr>
          <p:cNvSpPr/>
          <p:nvPr/>
        </p:nvSpPr>
        <p:spPr>
          <a:xfrm>
            <a:off x="7894400" y="4228125"/>
            <a:ext cx="1108324" cy="831249"/>
          </a:xfrm>
          <a:prstGeom prst="rect">
            <a:avLst/>
          </a:prstGeom>
          <a:blipFill>
            <a:blip r:embed="rId4">
              <a:alphaModFix/>
            </a:blip>
            <a:stretch>
              <a:fillRect/>
            </a:stretch>
          </a:blipFill>
          <a:ln>
            <a:noFill/>
          </a:ln>
        </p:spPr>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b="0"/>
              <a:t>Traditional Fraction Confusions</a:t>
            </a:r>
          </a:p>
        </p:txBody>
      </p:sp>
      <p:sp>
        <p:nvSpPr>
          <p:cNvPr id="47" name="Shape 47"/>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93700" rtl="0">
              <a:lnSpc>
                <a:spcPct val="115000"/>
              </a:lnSpc>
              <a:spcBef>
                <a:spcPts val="0"/>
              </a:spcBef>
              <a:buClr>
                <a:schemeClr val="lt1"/>
              </a:buClr>
              <a:buSzPct val="100000"/>
              <a:buFont typeface="Arial"/>
              <a:buChar char="●"/>
            </a:pPr>
            <a:r>
              <a:rPr lang="en" sz="2600"/>
              <a:t>Don’t see fractions as a </a:t>
            </a:r>
            <a:r>
              <a:rPr lang="en" sz="2600" i="1"/>
              <a:t>single</a:t>
            </a:r>
            <a:r>
              <a:rPr lang="en" sz="2600"/>
              <a:t> quantity or number</a:t>
            </a:r>
          </a:p>
          <a:p>
            <a:pPr marL="457200" lvl="0" indent="-393700" rtl="0">
              <a:lnSpc>
                <a:spcPct val="115000"/>
              </a:lnSpc>
              <a:spcBef>
                <a:spcPts val="0"/>
              </a:spcBef>
              <a:buClr>
                <a:schemeClr val="lt1"/>
              </a:buClr>
              <a:buSzPct val="100000"/>
              <a:buFont typeface="Arial"/>
              <a:buChar char="●"/>
            </a:pPr>
            <a:r>
              <a:rPr lang="en" sz="2600"/>
              <a:t>Are not aware that the </a:t>
            </a:r>
            <a:r>
              <a:rPr lang="en" sz="2600" i="1"/>
              <a:t>whole </a:t>
            </a:r>
            <a:r>
              <a:rPr lang="en" sz="2600"/>
              <a:t>can change</a:t>
            </a:r>
          </a:p>
          <a:p>
            <a:pPr marL="457200" lvl="0" indent="-393700" rtl="0">
              <a:lnSpc>
                <a:spcPct val="115000"/>
              </a:lnSpc>
              <a:spcBef>
                <a:spcPts val="0"/>
              </a:spcBef>
              <a:buClr>
                <a:schemeClr val="lt1"/>
              </a:buClr>
              <a:buSzPct val="100000"/>
              <a:buFont typeface="Arial"/>
              <a:buChar char="●"/>
            </a:pPr>
            <a:r>
              <a:rPr lang="en" sz="2600"/>
              <a:t>Don’t relate procedures to equivalent fractions and operations.</a:t>
            </a:r>
          </a:p>
          <a:p>
            <a:pPr marL="457200" lvl="0" indent="-393700" rtl="0">
              <a:lnSpc>
                <a:spcPct val="115000"/>
              </a:lnSpc>
              <a:spcBef>
                <a:spcPts val="0"/>
              </a:spcBef>
              <a:buClr>
                <a:schemeClr val="lt1"/>
              </a:buClr>
              <a:buSzPct val="100000"/>
              <a:buFont typeface="Arial"/>
              <a:buChar char="●"/>
            </a:pPr>
            <a:r>
              <a:rPr lang="en" sz="2600"/>
              <a:t>May be used to seeing fractions in a limited number of ways- limited representations</a:t>
            </a:r>
          </a:p>
          <a:p>
            <a:pPr lvl="0" rtl="0">
              <a:lnSpc>
                <a:spcPct val="115000"/>
              </a:lnSpc>
              <a:spcBef>
                <a:spcPts val="0"/>
              </a:spcBef>
              <a:buNone/>
            </a:pPr>
            <a:endParaRPr sz="2600"/>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Shape 52"/>
          <p:cNvSpPr txBox="1">
            <a:spLocks noGrp="1"/>
          </p:cNvSpPr>
          <p:nvPr>
            <p:ph type="body" idx="1"/>
          </p:nvPr>
        </p:nvSpPr>
        <p:spPr>
          <a:xfrm>
            <a:off x="304800" y="362375"/>
            <a:ext cx="8701199" cy="4567800"/>
          </a:xfrm>
          <a:prstGeom prst="rect">
            <a:avLst/>
          </a:prstGeom>
        </p:spPr>
        <p:txBody>
          <a:bodyPr lIns="91425" tIns="91425" rIns="91425" bIns="91425" anchor="t" anchorCtr="0">
            <a:noAutofit/>
          </a:bodyPr>
          <a:lstStyle/>
          <a:p>
            <a:pPr rtl="0">
              <a:spcBef>
                <a:spcPts val="0"/>
              </a:spcBef>
              <a:buNone/>
            </a:pPr>
            <a:r>
              <a:rPr lang="en" sz="2600"/>
              <a:t>Procedural fluency builds from an initial </a:t>
            </a:r>
            <a:r>
              <a:rPr lang="en" sz="2600" u="sng"/>
              <a:t>exploration and discussion</a:t>
            </a:r>
            <a:r>
              <a:rPr lang="en" sz="2600"/>
              <a:t> of number concepts to using </a:t>
            </a:r>
            <a:r>
              <a:rPr lang="en" sz="2600" u="sng"/>
              <a:t>informal reasoning strategies</a:t>
            </a:r>
            <a:r>
              <a:rPr lang="en" sz="2600"/>
              <a:t> and the properties of operations to develop </a:t>
            </a:r>
            <a:r>
              <a:rPr lang="en" sz="2600" u="sng"/>
              <a:t>general methods</a:t>
            </a:r>
            <a:r>
              <a:rPr lang="en" sz="2600"/>
              <a:t> for solving problems.</a:t>
            </a:r>
          </a:p>
          <a:p>
            <a:pPr marL="457200" lvl="0" indent="-342900" rtl="0">
              <a:spcBef>
                <a:spcPts val="0"/>
              </a:spcBef>
              <a:buClr>
                <a:schemeClr val="lt1"/>
              </a:buClr>
              <a:buSzPct val="100000"/>
              <a:buFont typeface="Arial"/>
              <a:buChar char="-"/>
            </a:pPr>
            <a:r>
              <a:rPr lang="en" sz="1800"/>
              <a:t>National Council of Teachers of Mathematics, NCTM, 2014</a:t>
            </a:r>
          </a:p>
          <a:p>
            <a:pPr rtl="0">
              <a:spcBef>
                <a:spcPts val="0"/>
              </a:spcBef>
              <a:buNone/>
            </a:pPr>
            <a:endParaRPr sz="1800"/>
          </a:p>
          <a:p>
            <a:pPr marL="457200" lvl="0" indent="-355600" rtl="0">
              <a:lnSpc>
                <a:spcPct val="115000"/>
              </a:lnSpc>
              <a:spcBef>
                <a:spcPts val="0"/>
              </a:spcBef>
              <a:buClr>
                <a:schemeClr val="lt1"/>
              </a:buClr>
              <a:buSzPct val="100000"/>
              <a:buFont typeface="Arial"/>
              <a:buChar char="●"/>
            </a:pPr>
            <a:r>
              <a:rPr lang="en" sz="2000"/>
              <a:t>Understanding can lead to </a:t>
            </a:r>
            <a:r>
              <a:rPr lang="en" sz="2000" u="sng"/>
              <a:t>student generalized </a:t>
            </a:r>
            <a:r>
              <a:rPr lang="en" sz="2000"/>
              <a:t>shortcuts, especially when facilitated by good activities and discussions. </a:t>
            </a:r>
          </a:p>
          <a:p>
            <a:pPr marL="457200" lvl="0" indent="-355600">
              <a:lnSpc>
                <a:spcPct val="115000"/>
              </a:lnSpc>
              <a:spcBef>
                <a:spcPts val="0"/>
              </a:spcBef>
              <a:buClr>
                <a:schemeClr val="lt1"/>
              </a:buClr>
              <a:buSzPct val="100000"/>
              <a:buFont typeface="Arial"/>
              <a:buChar char="●"/>
            </a:pPr>
            <a:r>
              <a:rPr lang="en" sz="2000"/>
              <a:t>Shortcuts are not useful without understanding because students do not know when they apply and when they don’t apply. </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Shape 57"/>
          <p:cNvSpPr txBox="1">
            <a:spLocks noGrp="1"/>
          </p:cNvSpPr>
          <p:nvPr>
            <p:ph type="title"/>
          </p:nvPr>
        </p:nvSpPr>
        <p:spPr>
          <a:xfrm>
            <a:off x="457200" y="152624"/>
            <a:ext cx="8229600" cy="994200"/>
          </a:xfrm>
          <a:prstGeom prst="rect">
            <a:avLst/>
          </a:prstGeom>
        </p:spPr>
        <p:txBody>
          <a:bodyPr lIns="91425" tIns="91425" rIns="91425" bIns="91425" anchor="b" anchorCtr="0">
            <a:noAutofit/>
          </a:bodyPr>
          <a:lstStyle/>
          <a:p>
            <a:pPr rtl="0">
              <a:spcBef>
                <a:spcPts val="0"/>
              </a:spcBef>
              <a:buNone/>
            </a:pPr>
            <a:r>
              <a:rPr lang="en" sz="3000" b="0"/>
              <a:t>Recommendations from the </a:t>
            </a:r>
          </a:p>
          <a:p>
            <a:pPr>
              <a:spcBef>
                <a:spcPts val="0"/>
              </a:spcBef>
              <a:buNone/>
            </a:pPr>
            <a:r>
              <a:rPr lang="en" sz="3000" b="0"/>
              <a:t>             Institute of Educational Sciences (IES)</a:t>
            </a:r>
          </a:p>
        </p:txBody>
      </p:sp>
      <p:sp>
        <p:nvSpPr>
          <p:cNvPr id="58" name="Shape 58"/>
          <p:cNvSpPr txBox="1">
            <a:spLocks noGrp="1"/>
          </p:cNvSpPr>
          <p:nvPr>
            <p:ph type="body" idx="1"/>
          </p:nvPr>
        </p:nvSpPr>
        <p:spPr>
          <a:xfrm>
            <a:off x="289650" y="1093450"/>
            <a:ext cx="8603100" cy="3798599"/>
          </a:xfrm>
          <a:prstGeom prst="rect">
            <a:avLst/>
          </a:prstGeom>
        </p:spPr>
        <p:txBody>
          <a:bodyPr lIns="91425" tIns="91425" rIns="91425" bIns="91425" anchor="t" anchorCtr="0">
            <a:noAutofit/>
          </a:bodyPr>
          <a:lstStyle/>
          <a:p>
            <a:pPr marL="457200" lvl="0" indent="-393700" rtl="0">
              <a:lnSpc>
                <a:spcPct val="115000"/>
              </a:lnSpc>
              <a:spcBef>
                <a:spcPts val="0"/>
              </a:spcBef>
              <a:buClr>
                <a:schemeClr val="lt1"/>
              </a:buClr>
              <a:buSzPct val="100000"/>
              <a:buFont typeface="Arial"/>
              <a:buAutoNum type="arabicPeriod"/>
            </a:pPr>
            <a:r>
              <a:rPr lang="en" sz="2600"/>
              <a:t>Build on students’ informal understanding of sharing and proportionality</a:t>
            </a:r>
          </a:p>
          <a:p>
            <a:pPr marL="457200" lvl="0" indent="-393700" rtl="0">
              <a:lnSpc>
                <a:spcPct val="115000"/>
              </a:lnSpc>
              <a:spcBef>
                <a:spcPts val="0"/>
              </a:spcBef>
              <a:buClr>
                <a:schemeClr val="lt1"/>
              </a:buClr>
              <a:buSzPct val="100000"/>
              <a:buFont typeface="Arial"/>
              <a:buAutoNum type="arabicPeriod"/>
            </a:pPr>
            <a:r>
              <a:rPr lang="en" sz="2600"/>
              <a:t>Fractions are numbers that expand the number system- Place on number line</a:t>
            </a:r>
          </a:p>
          <a:p>
            <a:pPr marL="457200" lvl="0" indent="-393700" rtl="0">
              <a:lnSpc>
                <a:spcPct val="115000"/>
              </a:lnSpc>
              <a:spcBef>
                <a:spcPts val="0"/>
              </a:spcBef>
              <a:buClr>
                <a:schemeClr val="lt1"/>
              </a:buClr>
              <a:buSzPct val="100000"/>
              <a:buFont typeface="Arial"/>
              <a:buAutoNum type="arabicPeriod"/>
            </a:pPr>
            <a:r>
              <a:rPr lang="en" sz="2600"/>
              <a:t>Understand why procedures  for computation make sense</a:t>
            </a:r>
          </a:p>
          <a:p>
            <a:pPr marL="457200" lvl="0" indent="-393700">
              <a:lnSpc>
                <a:spcPct val="115000"/>
              </a:lnSpc>
              <a:spcBef>
                <a:spcPts val="0"/>
              </a:spcBef>
              <a:buClr>
                <a:schemeClr val="lt1"/>
              </a:buClr>
              <a:buSzPct val="100000"/>
              <a:buFont typeface="Arial"/>
              <a:buAutoNum type="arabicPeriod"/>
            </a:pPr>
            <a:r>
              <a:rPr lang="en" sz="2600"/>
              <a:t>Teachers understand computation &amp; how to use varied pictorial and concrete representations</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250950" y="594600"/>
            <a:ext cx="8455500" cy="644700"/>
          </a:xfrm>
          <a:prstGeom prst="rect">
            <a:avLst/>
          </a:prstGeom>
        </p:spPr>
        <p:txBody>
          <a:bodyPr lIns="91425" tIns="91425" rIns="91425" bIns="91425" anchor="b" anchorCtr="0">
            <a:noAutofit/>
          </a:bodyPr>
          <a:lstStyle/>
          <a:p>
            <a:pPr lvl="0" rtl="0">
              <a:spcBef>
                <a:spcPts val="0"/>
              </a:spcBef>
              <a:buNone/>
            </a:pPr>
            <a:r>
              <a:rPr lang="en"/>
              <a:t>Essential Questions for Fractions</a:t>
            </a:r>
          </a:p>
          <a:p>
            <a:pPr lvl="0" rtl="0">
              <a:spcBef>
                <a:spcPts val="0"/>
              </a:spcBef>
              <a:buNone/>
            </a:pPr>
            <a:endParaRPr sz="1100">
              <a:solidFill>
                <a:srgbClr val="6FA8DC"/>
              </a:solidFill>
            </a:endParaRPr>
          </a:p>
        </p:txBody>
      </p:sp>
      <p:sp>
        <p:nvSpPr>
          <p:cNvPr id="64" name="Shape 64"/>
          <p:cNvSpPr txBox="1">
            <a:spLocks noGrp="1"/>
          </p:cNvSpPr>
          <p:nvPr>
            <p:ph type="body" idx="1"/>
          </p:nvPr>
        </p:nvSpPr>
        <p:spPr>
          <a:xfrm>
            <a:off x="250950" y="1086800"/>
            <a:ext cx="8642100" cy="4204499"/>
          </a:xfrm>
          <a:prstGeom prst="rect">
            <a:avLst/>
          </a:prstGeom>
        </p:spPr>
        <p:txBody>
          <a:bodyPr lIns="91425" tIns="91425" rIns="91425" bIns="91425" anchor="t" anchorCtr="0">
            <a:noAutofit/>
          </a:bodyPr>
          <a:lstStyle/>
          <a:p>
            <a:pPr marL="457200" lvl="0" indent="-393700" rtl="0">
              <a:lnSpc>
                <a:spcPct val="115000"/>
              </a:lnSpc>
              <a:spcBef>
                <a:spcPts val="0"/>
              </a:spcBef>
              <a:buClr>
                <a:schemeClr val="lt1"/>
              </a:buClr>
              <a:buSzPct val="100000"/>
              <a:buFont typeface="Arial"/>
              <a:buAutoNum type="arabicParenR"/>
            </a:pPr>
            <a:r>
              <a:rPr lang="en" sz="2600"/>
              <a:t>What is a fraction? </a:t>
            </a:r>
          </a:p>
          <a:p>
            <a:pPr marL="457200" lvl="0" indent="-393700" rtl="0">
              <a:lnSpc>
                <a:spcPct val="115000"/>
              </a:lnSpc>
              <a:spcBef>
                <a:spcPts val="0"/>
              </a:spcBef>
              <a:buClr>
                <a:schemeClr val="lt1"/>
              </a:buClr>
              <a:buSzPct val="100000"/>
              <a:buFont typeface="Arial"/>
              <a:buAutoNum type="arabicParenR"/>
            </a:pPr>
            <a:r>
              <a:rPr lang="en" sz="2600"/>
              <a:t>What are </a:t>
            </a:r>
            <a:r>
              <a:rPr lang="en" sz="2600" u="sng"/>
              <a:t>unit fractions</a:t>
            </a:r>
            <a:r>
              <a:rPr lang="en" sz="2600"/>
              <a:t> and how do we use them?</a:t>
            </a:r>
          </a:p>
          <a:p>
            <a:pPr marL="457200" lvl="0" indent="-393700" rtl="0">
              <a:lnSpc>
                <a:spcPct val="115000"/>
              </a:lnSpc>
              <a:spcBef>
                <a:spcPts val="0"/>
              </a:spcBef>
              <a:buClr>
                <a:schemeClr val="lt1"/>
              </a:buClr>
              <a:buSzPct val="100000"/>
              <a:buFont typeface="Arial"/>
              <a:buAutoNum type="arabicParenR"/>
            </a:pPr>
            <a:r>
              <a:rPr lang="en" sz="2600"/>
              <a:t>What are </a:t>
            </a:r>
            <a:r>
              <a:rPr lang="en" sz="2600" u="sng"/>
              <a:t>equivalent fractions</a:t>
            </a:r>
            <a:r>
              <a:rPr lang="en" sz="2600"/>
              <a:t> and how do we use them?</a:t>
            </a:r>
          </a:p>
          <a:p>
            <a:pPr marL="457200" lvl="0" indent="-393700" rtl="0">
              <a:lnSpc>
                <a:spcPct val="115000"/>
              </a:lnSpc>
              <a:spcBef>
                <a:spcPts val="0"/>
              </a:spcBef>
              <a:buClr>
                <a:schemeClr val="lt1"/>
              </a:buClr>
              <a:buSzPct val="100000"/>
              <a:buFont typeface="Arial"/>
              <a:buAutoNum type="arabicParenR"/>
            </a:pPr>
            <a:r>
              <a:rPr lang="en" sz="2600"/>
              <a:t>How can I use a </a:t>
            </a:r>
            <a:r>
              <a:rPr lang="en" sz="2600" u="sng"/>
              <a:t>number line</a:t>
            </a:r>
            <a:r>
              <a:rPr lang="en" sz="2600"/>
              <a:t> to represent my work with fractions?</a:t>
            </a:r>
          </a:p>
          <a:p>
            <a:pPr marL="457200" lvl="0" indent="-393700" rtl="0">
              <a:lnSpc>
                <a:spcPct val="115000"/>
              </a:lnSpc>
              <a:spcBef>
                <a:spcPts val="0"/>
              </a:spcBef>
              <a:buClr>
                <a:schemeClr val="lt1"/>
              </a:buClr>
              <a:buSzPct val="100000"/>
              <a:buFont typeface="Arial"/>
              <a:buAutoNum type="arabicParenR"/>
            </a:pPr>
            <a:r>
              <a:rPr lang="en" sz="2600"/>
              <a:t>How do I represent fraction operations conceptually, to better </a:t>
            </a:r>
            <a:r>
              <a:rPr lang="en" sz="2600">
                <a:solidFill>
                  <a:srgbClr val="FFFFFF"/>
                </a:solidFill>
              </a:rPr>
              <a:t>understand</a:t>
            </a:r>
            <a:r>
              <a:rPr lang="en" sz="2600"/>
              <a:t> ways to compute with fractions?</a:t>
            </a:r>
          </a:p>
        </p:txBody>
      </p:sp>
      <p:pic>
        <p:nvPicPr>
          <p:cNvPr id="65" name="Shape 65"/>
          <p:cNvPicPr preferRelativeResize="0"/>
          <p:nvPr/>
        </p:nvPicPr>
        <p:blipFill>
          <a:blip r:embed="rId3">
            <a:alphaModFix/>
          </a:blip>
          <a:stretch>
            <a:fillRect/>
          </a:stretch>
        </p:blipFill>
        <p:spPr>
          <a:xfrm>
            <a:off x="8075550" y="182562"/>
            <a:ext cx="904225" cy="904225"/>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ctrTitle"/>
          </p:nvPr>
        </p:nvSpPr>
        <p:spPr>
          <a:xfrm>
            <a:off x="335300" y="220975"/>
            <a:ext cx="8183999" cy="1016999"/>
          </a:xfrm>
          <a:prstGeom prst="rect">
            <a:avLst/>
          </a:prstGeom>
          <a:ln w="9525" cap="flat">
            <a:solidFill>
              <a:srgbClr val="FFFFFF"/>
            </a:solidFill>
            <a:prstDash val="solid"/>
            <a:round/>
            <a:headEnd type="none" w="med" len="med"/>
            <a:tailEnd type="none" w="med" len="med"/>
          </a:ln>
        </p:spPr>
        <p:txBody>
          <a:bodyPr lIns="91425" tIns="91425" rIns="91425" bIns="91425" anchor="b" anchorCtr="0">
            <a:noAutofit/>
          </a:bodyPr>
          <a:lstStyle/>
          <a:p>
            <a:pPr lvl="0" algn="ctr" rtl="0">
              <a:spcBef>
                <a:spcPts val="0"/>
              </a:spcBef>
              <a:buNone/>
            </a:pPr>
            <a:r>
              <a:rPr lang="en" sz="3000" b="0" dirty="0">
                <a:solidFill>
                  <a:srgbClr val="FFFFFF"/>
                </a:solidFill>
                <a:hlinkClick r:id="rId3"/>
              </a:rPr>
              <a:t>Approach to Fractions Seen as Key Shift in Common Standards</a:t>
            </a:r>
          </a:p>
        </p:txBody>
      </p:sp>
      <p:pic>
        <p:nvPicPr>
          <p:cNvPr id="71" name="Shape 71">
            <a:hlinkClick r:id="rId3"/>
          </p:cNvPr>
          <p:cNvPicPr preferRelativeResize="0"/>
          <p:nvPr/>
        </p:nvPicPr>
        <p:blipFill>
          <a:blip r:embed="rId4">
            <a:alphaModFix/>
          </a:blip>
          <a:stretch>
            <a:fillRect/>
          </a:stretch>
        </p:blipFill>
        <p:spPr>
          <a:xfrm>
            <a:off x="1116875" y="1610700"/>
            <a:ext cx="6098525" cy="3217000"/>
          </a:xfrm>
          <a:prstGeom prst="rect">
            <a:avLst/>
          </a:prstGeom>
          <a:noFill/>
          <a:ln>
            <a:noFill/>
          </a:ln>
        </p:spPr>
      </p:pic>
      <p:pic>
        <p:nvPicPr>
          <p:cNvPr id="72" name="Shape 72"/>
          <p:cNvPicPr preferRelativeResize="0"/>
          <p:nvPr/>
        </p:nvPicPr>
        <p:blipFill>
          <a:blip r:embed="rId5">
            <a:alphaModFix/>
          </a:blip>
          <a:stretch>
            <a:fillRect/>
          </a:stretch>
        </p:blipFill>
        <p:spPr>
          <a:xfrm>
            <a:off x="7767475" y="4381500"/>
            <a:ext cx="1155550" cy="579849"/>
          </a:xfrm>
          <a:prstGeom prst="rect">
            <a:avLst/>
          </a:prstGeom>
          <a:noFill/>
          <a:ln>
            <a:noFill/>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259175" y="205975"/>
            <a:ext cx="2697300" cy="3863100"/>
          </a:xfrm>
          <a:prstGeom prst="rect">
            <a:avLst/>
          </a:prstGeom>
        </p:spPr>
        <p:txBody>
          <a:bodyPr lIns="91425" tIns="91425" rIns="91425" bIns="91425" anchor="t" anchorCtr="0">
            <a:noAutofit/>
          </a:bodyPr>
          <a:lstStyle/>
          <a:p>
            <a:pPr rtl="0">
              <a:spcBef>
                <a:spcPts val="0"/>
              </a:spcBef>
              <a:buNone/>
            </a:pPr>
            <a:r>
              <a:rPr lang="en"/>
              <a:t>NF 3-5</a:t>
            </a:r>
          </a:p>
          <a:p>
            <a:pPr rtl="0">
              <a:spcBef>
                <a:spcPts val="0"/>
              </a:spcBef>
              <a:buNone/>
            </a:pPr>
            <a:endParaRPr/>
          </a:p>
          <a:p>
            <a:pPr rtl="0">
              <a:spcBef>
                <a:spcPts val="0"/>
              </a:spcBef>
              <a:buNone/>
            </a:pPr>
            <a:r>
              <a:rPr lang="en" sz="1800"/>
              <a:t>* 1st and 2nd grade partition shapes into equal shares.  </a:t>
            </a:r>
          </a:p>
          <a:p>
            <a:pPr lvl="0" rtl="0">
              <a:spcBef>
                <a:spcPts val="0"/>
              </a:spcBef>
              <a:buNone/>
            </a:pPr>
            <a:r>
              <a:rPr lang="en" sz="1800"/>
              <a:t>* 1st and 2nd grade use fraction words </a:t>
            </a:r>
            <a:r>
              <a:rPr lang="en" sz="1800" i="1"/>
              <a:t>halves, thirds, half of, a third of, </a:t>
            </a:r>
            <a:r>
              <a:rPr lang="en" sz="1800"/>
              <a:t>etc.  </a:t>
            </a:r>
          </a:p>
        </p:txBody>
      </p:sp>
      <p:pic>
        <p:nvPicPr>
          <p:cNvPr id="78" name="Shape 78"/>
          <p:cNvPicPr preferRelativeResize="0"/>
          <p:nvPr/>
        </p:nvPicPr>
        <p:blipFill>
          <a:blip r:embed="rId3">
            <a:alphaModFix/>
          </a:blip>
          <a:stretch>
            <a:fillRect/>
          </a:stretch>
        </p:blipFill>
        <p:spPr>
          <a:xfrm>
            <a:off x="3215692" y="205975"/>
            <a:ext cx="5471106" cy="4719874"/>
          </a:xfrm>
          <a:prstGeom prst="rect">
            <a:avLst/>
          </a:prstGeom>
          <a:noFill/>
          <a:ln>
            <a:noFill/>
          </a:ln>
        </p:spPr>
      </p:pic>
      <p:sp>
        <p:nvSpPr>
          <p:cNvPr id="79" name="Shape 79"/>
          <p:cNvSpPr txBox="1"/>
          <p:nvPr/>
        </p:nvSpPr>
        <p:spPr>
          <a:xfrm>
            <a:off x="3349725" y="3056075"/>
            <a:ext cx="1595399" cy="1746299"/>
          </a:xfrm>
          <a:prstGeom prst="rect">
            <a:avLst/>
          </a:prstGeom>
          <a:noFill/>
          <a:ln>
            <a:noFill/>
          </a:ln>
        </p:spPr>
        <p:txBody>
          <a:bodyPr lIns="91425" tIns="91425" rIns="91425" bIns="91425" anchor="t" anchorCtr="0">
            <a:noAutofit/>
          </a:bodyPr>
          <a:lstStyle/>
          <a:p>
            <a:pPr rtl="0">
              <a:spcBef>
                <a:spcPts val="0"/>
              </a:spcBef>
              <a:buNone/>
            </a:pPr>
            <a:r>
              <a:rPr lang="en" b="1"/>
              <a:t>    ½  ⅓  ⅕   ⅛ </a:t>
            </a:r>
          </a:p>
          <a:p>
            <a:pPr algn="ctr" rtl="0">
              <a:spcBef>
                <a:spcPts val="0"/>
              </a:spcBef>
              <a:buNone/>
            </a:pPr>
            <a:r>
              <a:rPr lang="en" b="1"/>
              <a:t>Unit fractions</a:t>
            </a:r>
            <a:r>
              <a:rPr lang="en"/>
              <a:t>, one over any whole number, is foundational!</a:t>
            </a:r>
          </a:p>
          <a:p>
            <a:pPr algn="ctr">
              <a:spcBef>
                <a:spcPts val="0"/>
              </a:spcBef>
              <a:buNone/>
            </a:pPr>
            <a:r>
              <a:rPr lang="en"/>
              <a:t>Number Lines and Area Models</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simple-dark">
  <a:themeElements>
    <a:clrScheme name="Custom 345">
      <a:dk1>
        <a:srgbClr val="000000"/>
      </a:dk1>
      <a:lt1>
        <a:srgbClr val="FFFFFF"/>
      </a:lt1>
      <a:dk2>
        <a:srgbClr val="4C4C4C"/>
      </a:dk2>
      <a:lt2>
        <a:srgbClr val="CCCCCC"/>
      </a:lt2>
      <a:accent1>
        <a:srgbClr val="89B4B8"/>
      </a:accent1>
      <a:accent2>
        <a:srgbClr val="AFA6CA"/>
      </a:accent2>
      <a:accent3>
        <a:srgbClr val="A5B492"/>
      </a:accent3>
      <a:accent4>
        <a:srgbClr val="E8CD6D"/>
      </a:accent4>
      <a:accent5>
        <a:srgbClr val="F4A447"/>
      </a:accent5>
      <a:accent6>
        <a:srgbClr val="D09D94"/>
      </a:accent6>
      <a:hlink>
        <a:srgbClr val="5EA7AA"/>
      </a:hlink>
      <a:folHlink>
        <a:srgbClr val="A295B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143</TotalTime>
  <Words>1187</Words>
  <Application>Microsoft Macintosh PowerPoint</Application>
  <PresentationFormat>On-screen Show (16:9)</PresentationFormat>
  <Paragraphs>146</Paragraphs>
  <Slides>28</Slides>
  <Notes>28</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simple-dark</vt:lpstr>
      <vt:lpstr>Unit Fractions In Action</vt:lpstr>
      <vt:lpstr>Today’s Objectives: Fractions</vt:lpstr>
      <vt:lpstr>PowerPoint Presentation</vt:lpstr>
      <vt:lpstr>Traditional Fraction Confusions</vt:lpstr>
      <vt:lpstr>PowerPoint Presentation</vt:lpstr>
      <vt:lpstr>Recommendations from the               Institute of Educational Sciences (IES)</vt:lpstr>
      <vt:lpstr>Essential Questions for Fractions </vt:lpstr>
      <vt:lpstr>Approach to Fractions Seen as Key Shift in Common Standards</vt:lpstr>
      <vt:lpstr>NF 3-5  * 1st and 2nd grade partition shapes into equal shares.   * 1st and 2nd grade use fraction words halves, thirds, half of, a third of, etc.  </vt:lpstr>
      <vt:lpstr>3rd Grade</vt:lpstr>
      <vt:lpstr>Early Conceptual Benchmarks</vt:lpstr>
      <vt:lpstr>The Whole or 1 Can Change</vt:lpstr>
      <vt:lpstr>PowerPoint Presentation</vt:lpstr>
      <vt:lpstr>Varied Area representations</vt:lpstr>
      <vt:lpstr>PowerPoint Presentation</vt:lpstr>
      <vt:lpstr>3.NF. Explain equivalence of fractions in special cases, and compare fractions by reasoning about their size </vt:lpstr>
      <vt:lpstr>Build Understanding with Fraction Strips</vt:lpstr>
      <vt:lpstr>Number Talk</vt:lpstr>
      <vt:lpstr>Number Talk</vt:lpstr>
      <vt:lpstr>PowerPoint Presentation</vt:lpstr>
      <vt:lpstr>4th: Build from Unit Fractions to Sums</vt:lpstr>
      <vt:lpstr>5th: Is the sum more or less than 1? How can I use unit fractions?</vt:lpstr>
      <vt:lpstr>Operations: Multiplication &amp; Division</vt:lpstr>
      <vt:lpstr>Operations: Add and Subtract</vt:lpstr>
      <vt:lpstr>Do Some Math </vt:lpstr>
      <vt:lpstr>Practice Fraction Work </vt:lpstr>
      <vt:lpstr>Closure</vt:lpstr>
      <vt:lpstr>Resources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Fractions In Action</dc:title>
  <cp:lastModifiedBy>Melanie Maxwell</cp:lastModifiedBy>
  <cp:revision>3</cp:revision>
  <cp:lastPrinted>2015-02-07T15:42:05Z</cp:lastPrinted>
  <dcterms:modified xsi:type="dcterms:W3CDTF">2015-02-07T18:45:47Z</dcterms:modified>
</cp:coreProperties>
</file>